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0" r:id="rId4"/>
  </p:sldMasterIdLst>
  <p:notesMasterIdLst>
    <p:notesMasterId r:id="rId27"/>
  </p:notesMasterIdLst>
  <p:handoutMasterIdLst>
    <p:handoutMasterId r:id="rId28"/>
  </p:handoutMasterIdLst>
  <p:sldIdLst>
    <p:sldId id="876" r:id="rId5"/>
    <p:sldId id="989" r:id="rId6"/>
    <p:sldId id="982" r:id="rId7"/>
    <p:sldId id="965" r:id="rId8"/>
    <p:sldId id="971" r:id="rId9"/>
    <p:sldId id="983" r:id="rId10"/>
    <p:sldId id="984" r:id="rId11"/>
    <p:sldId id="979" r:id="rId12"/>
    <p:sldId id="990" r:id="rId13"/>
    <p:sldId id="970" r:id="rId14"/>
    <p:sldId id="981" r:id="rId15"/>
    <p:sldId id="967" r:id="rId16"/>
    <p:sldId id="968" r:id="rId17"/>
    <p:sldId id="986" r:id="rId18"/>
    <p:sldId id="969" r:id="rId19"/>
    <p:sldId id="973" r:id="rId20"/>
    <p:sldId id="977" r:id="rId21"/>
    <p:sldId id="974" r:id="rId22"/>
    <p:sldId id="978" r:id="rId23"/>
    <p:sldId id="980" r:id="rId24"/>
    <p:sldId id="865" r:id="rId25"/>
    <p:sldId id="931" r:id="rId26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819"/>
    <a:srgbClr val="00563F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5DA2D2-117A-AC30-1BD6-4E67F5EA7753}" v="565" dt="2025-09-18T03:12:41.639"/>
    <p1510:client id="{6AEFDE2B-D630-AC81-DDEE-4306EECA7A2F}" v="376" dt="2025-09-17T03:54:53.817"/>
    <p1510:client id="{7148F394-2AA4-58D5-4941-C8413E648074}" v="332" dt="2025-09-18T04:10:15.279"/>
    <p1510:client id="{953AC123-0D2A-CC5A-2936-6C78DB4D9AAB}" v="100" dt="2025-09-16T17:00:47.264"/>
    <p1510:client id="{BDD8C603-80E8-A4B7-890A-DE5880AB7174}" v="848" dt="2025-09-17T03:28:08.929"/>
    <p1510:client id="{D1477C66-B7F3-3845-5FEA-BD4E51FD47F3}" v="218" dt="2025-09-17T13:01:09.607"/>
    <p1510:client id="{E8282D2B-12BB-9793-CD49-EFE93EE50C2F}" v="288" dt="2025-09-17T13:17:19.7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28"/>
        <p:guide pos="220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6" y="0"/>
            <a:ext cx="3037840" cy="464820"/>
          </a:xfrm>
          <a:prstGeom prst="rect">
            <a:avLst/>
          </a:prstGeom>
        </p:spPr>
        <p:txBody>
          <a:bodyPr vert="horz" lIns="92429" tIns="46215" rIns="92429" bIns="46215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44" y="0"/>
            <a:ext cx="3037840" cy="464820"/>
          </a:xfrm>
          <a:prstGeom prst="rect">
            <a:avLst/>
          </a:prstGeom>
        </p:spPr>
        <p:txBody>
          <a:bodyPr vert="horz" lIns="92429" tIns="46215" rIns="92429" bIns="46215" rtlCol="0"/>
          <a:lstStyle>
            <a:lvl1pPr algn="r">
              <a:defRPr sz="1100"/>
            </a:lvl1pPr>
          </a:lstStyle>
          <a:p>
            <a:fld id="{D9C64700-2EAF-47B7-BB5D-E675E8D95F5D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6" y="8829967"/>
            <a:ext cx="3037840" cy="464820"/>
          </a:xfrm>
          <a:prstGeom prst="rect">
            <a:avLst/>
          </a:prstGeom>
        </p:spPr>
        <p:txBody>
          <a:bodyPr vert="horz" lIns="92429" tIns="46215" rIns="92429" bIns="46215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44" y="8829967"/>
            <a:ext cx="3037840" cy="464820"/>
          </a:xfrm>
          <a:prstGeom prst="rect">
            <a:avLst/>
          </a:prstGeom>
        </p:spPr>
        <p:txBody>
          <a:bodyPr vert="horz" lIns="92429" tIns="46215" rIns="92429" bIns="46215" rtlCol="0" anchor="b"/>
          <a:lstStyle>
            <a:lvl1pPr algn="r">
              <a:defRPr sz="1100"/>
            </a:lvl1pPr>
          </a:lstStyle>
          <a:p>
            <a:fld id="{65D12112-B4E4-4840-8B93-5D18F2D2F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5818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6" y="0"/>
            <a:ext cx="3037840" cy="464820"/>
          </a:xfrm>
          <a:prstGeom prst="rect">
            <a:avLst/>
          </a:prstGeom>
        </p:spPr>
        <p:txBody>
          <a:bodyPr vert="horz" lIns="92429" tIns="46215" rIns="92429" bIns="46215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44" y="0"/>
            <a:ext cx="3037840" cy="464820"/>
          </a:xfrm>
          <a:prstGeom prst="rect">
            <a:avLst/>
          </a:prstGeom>
        </p:spPr>
        <p:txBody>
          <a:bodyPr vert="horz" lIns="92429" tIns="46215" rIns="92429" bIns="46215" rtlCol="0"/>
          <a:lstStyle>
            <a:lvl1pPr algn="r">
              <a:defRPr sz="1100"/>
            </a:lvl1pPr>
          </a:lstStyle>
          <a:p>
            <a:fld id="{A90A55EF-0EDF-4BC1-A3EC-01FE0DA2ED90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29" tIns="46215" rIns="92429" bIns="462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15790"/>
            <a:ext cx="5608320" cy="4183380"/>
          </a:xfrm>
          <a:prstGeom prst="rect">
            <a:avLst/>
          </a:prstGeom>
        </p:spPr>
        <p:txBody>
          <a:bodyPr vert="horz" lIns="92429" tIns="46215" rIns="92429" bIns="4621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6" y="8829967"/>
            <a:ext cx="3037840" cy="464820"/>
          </a:xfrm>
          <a:prstGeom prst="rect">
            <a:avLst/>
          </a:prstGeom>
        </p:spPr>
        <p:txBody>
          <a:bodyPr vert="horz" lIns="92429" tIns="46215" rIns="92429" bIns="46215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44" y="8829967"/>
            <a:ext cx="3037840" cy="464820"/>
          </a:xfrm>
          <a:prstGeom prst="rect">
            <a:avLst/>
          </a:prstGeom>
        </p:spPr>
        <p:txBody>
          <a:bodyPr vert="horz" lIns="92429" tIns="46215" rIns="92429" bIns="46215" rtlCol="0" anchor="b"/>
          <a:lstStyle>
            <a:lvl1pPr algn="r">
              <a:defRPr sz="1100"/>
            </a:lvl1pPr>
          </a:lstStyle>
          <a:p>
            <a:fld id="{344F290D-B36B-457E-ACD0-5B69C9293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0089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4F290D-B36B-457E-ACD0-5B69C929345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330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15348" y="3078435"/>
            <a:ext cx="5826719" cy="1646302"/>
          </a:xfrm>
        </p:spPr>
        <p:txBody>
          <a:bodyPr anchor="b">
            <a:noAutofit/>
          </a:bodyPr>
          <a:lstStyle>
            <a:lvl1pPr algn="r">
              <a:defRPr sz="5400" b="1">
                <a:solidFill>
                  <a:srgbClr val="00563F"/>
                </a:solidFill>
              </a:defRPr>
            </a:lvl1pPr>
          </a:lstStyle>
          <a:p>
            <a:r>
              <a:rPr lang="en-US"/>
              <a:t>Title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5347" y="4778967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7" descr="A white leaf with white text on a black background&#10;&#10;Description automatically generated">
            <a:extLst>
              <a:ext uri="{FF2B5EF4-FFF2-40B4-BE49-F238E27FC236}">
                <a16:creationId xmlns:a16="http://schemas.microsoft.com/office/drawing/2014/main" id="{38D29546-5CE1-0ECE-B57A-095525B25A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243" y="5439833"/>
            <a:ext cx="1074230" cy="1342788"/>
          </a:xfrm>
          <a:prstGeom prst="rect">
            <a:avLst/>
          </a:prstGeom>
        </p:spPr>
      </p:pic>
      <p:pic>
        <p:nvPicPr>
          <p:cNvPr id="9" name="Picture 8" descr="A green leaf with black background&#10;&#10;Description automatically generated">
            <a:extLst>
              <a:ext uri="{FF2B5EF4-FFF2-40B4-BE49-F238E27FC236}">
                <a16:creationId xmlns:a16="http://schemas.microsoft.com/office/drawing/2014/main" id="{825B6B39-4F88-FF0D-D8C9-2911961BD7F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12" y="1602538"/>
            <a:ext cx="2445024" cy="399681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FE8BEF2-21A4-2990-3769-87668EEFC2EA}"/>
              </a:ext>
            </a:extLst>
          </p:cNvPr>
          <p:cNvCxnSpPr>
            <a:cxnSpLocks/>
          </p:cNvCxnSpPr>
          <p:nvPr userDrawn="1"/>
        </p:nvCxnSpPr>
        <p:spPr>
          <a:xfrm>
            <a:off x="1559058" y="4718392"/>
            <a:ext cx="5574995" cy="0"/>
          </a:xfrm>
          <a:prstGeom prst="line">
            <a:avLst/>
          </a:prstGeom>
          <a:ln w="57150">
            <a:solidFill>
              <a:srgbClr val="0056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747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00553E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9/17/2025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9885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569205"/>
          </a:xfrm>
        </p:spPr>
        <p:txBody>
          <a:bodyPr>
            <a:no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8" y="1367376"/>
            <a:ext cx="6347714" cy="4636817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/>
            </a:lvl1pPr>
            <a:lvl2pPr>
              <a:spcBef>
                <a:spcPts val="600"/>
              </a:spcBef>
              <a:spcAft>
                <a:spcPts val="600"/>
              </a:spcAft>
              <a:defRPr/>
            </a:lvl2pPr>
            <a:lvl3pPr>
              <a:spcBef>
                <a:spcPts val="600"/>
              </a:spcBef>
              <a:spcAft>
                <a:spcPts val="600"/>
              </a:spcAft>
              <a:defRPr/>
            </a:lvl3pPr>
            <a:lvl4pPr>
              <a:spcBef>
                <a:spcPts val="600"/>
              </a:spcBef>
              <a:spcAft>
                <a:spcPts val="600"/>
              </a:spcAft>
              <a:defRPr/>
            </a:lvl4pPr>
            <a:lvl5pPr>
              <a:spcBef>
                <a:spcPts val="6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9067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1" cap="none"/>
            </a:lvl1pPr>
          </a:lstStyle>
          <a:p>
            <a:r>
              <a:rPr lang="en-US"/>
              <a:t>Title Slide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2270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56920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1800"/>
            </a:lvl1pPr>
            <a:lvl2pPr>
              <a:spcBef>
                <a:spcPts val="600"/>
              </a:spcBef>
              <a:spcAft>
                <a:spcPts val="600"/>
              </a:spcAft>
              <a:defRPr sz="1600"/>
            </a:lvl2pPr>
            <a:lvl3pPr>
              <a:spcBef>
                <a:spcPts val="600"/>
              </a:spcBef>
              <a:spcAft>
                <a:spcPts val="600"/>
              </a:spcAft>
              <a:defRPr sz="1400"/>
            </a:lvl3pPr>
            <a:lvl4pPr>
              <a:spcBef>
                <a:spcPts val="600"/>
              </a:spcBef>
              <a:spcAft>
                <a:spcPts val="600"/>
              </a:spcAft>
              <a:defRPr sz="1200"/>
            </a:lvl4pPr>
            <a:lvl5pPr>
              <a:spcBef>
                <a:spcPts val="600"/>
              </a:spcBef>
              <a:spcAft>
                <a:spcPts val="600"/>
              </a:spcAft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1800"/>
            </a:lvl1pPr>
            <a:lvl2pPr>
              <a:spcBef>
                <a:spcPts val="600"/>
              </a:spcBef>
              <a:spcAft>
                <a:spcPts val="600"/>
              </a:spcAft>
              <a:defRPr sz="1600"/>
            </a:lvl2pPr>
            <a:lvl3pPr>
              <a:spcBef>
                <a:spcPts val="600"/>
              </a:spcBef>
              <a:spcAft>
                <a:spcPts val="600"/>
              </a:spcAft>
              <a:defRPr sz="1400"/>
            </a:lvl3pPr>
            <a:lvl4pPr>
              <a:spcBef>
                <a:spcPts val="600"/>
              </a:spcBef>
              <a:spcAft>
                <a:spcPts val="600"/>
              </a:spcAft>
              <a:defRPr sz="1200"/>
            </a:lvl4pPr>
            <a:lvl5pPr>
              <a:spcBef>
                <a:spcPts val="600"/>
              </a:spcBef>
              <a:spcAft>
                <a:spcPts val="600"/>
              </a:spcAft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3488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5762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5547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/>
            </a:lvl1pPr>
            <a:lvl2pPr>
              <a:spcBef>
                <a:spcPts val="600"/>
              </a:spcBef>
              <a:spcAft>
                <a:spcPts val="600"/>
              </a:spcAft>
              <a:defRPr/>
            </a:lvl2pPr>
            <a:lvl3pPr>
              <a:spcBef>
                <a:spcPts val="600"/>
              </a:spcBef>
              <a:spcAft>
                <a:spcPts val="600"/>
              </a:spcAft>
              <a:defRPr/>
            </a:lvl3pPr>
            <a:lvl4pPr>
              <a:spcBef>
                <a:spcPts val="600"/>
              </a:spcBef>
              <a:spcAft>
                <a:spcPts val="600"/>
              </a:spcAft>
              <a:defRPr/>
            </a:lvl4pPr>
            <a:lvl5pPr>
              <a:spcBef>
                <a:spcPts val="6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7704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46921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1" cap="none">
                <a:solidFill>
                  <a:srgbClr val="00563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4614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4991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5471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0" name="Picture 19" descr="A white leaf with white text on a black background&#10;&#10;Description automatically generated">
            <a:extLst>
              <a:ext uri="{FF2B5EF4-FFF2-40B4-BE49-F238E27FC236}">
                <a16:creationId xmlns:a16="http://schemas.microsoft.com/office/drawing/2014/main" id="{56FF4216-1D37-1A65-9958-A15649341F1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243" y="5439833"/>
            <a:ext cx="1074230" cy="134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569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40" r:id="rId9"/>
    <p:sldLayoutId id="2147483841" r:id="rId10"/>
  </p:sldLayoutIdLst>
  <p:txStyles>
    <p:titleStyle>
      <a:lvl1pPr algn="l" defTabSz="457200" rtl="0" eaLnBrk="1" latinLnBrk="0" hangingPunct="1">
        <a:spcBef>
          <a:spcPct val="0"/>
        </a:spcBef>
        <a:buNone/>
        <a:defRPr sz="3200" b="1" kern="1200">
          <a:solidFill>
            <a:srgbClr val="00563F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sketchfab.com/3d-models/viking-war-horn-8f75b83c095e48fdbad57593259ea0cb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oisebridge.net/wiki/File:Arduinos_For_Total_Newbies_workshop.jpg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de10.com/archives/14016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acloutier@glenoaks.edu" TargetMode="External"/><Relationship Id="rId7" Type="http://schemas.openxmlformats.org/officeDocument/2006/relationships/image" Target="../media/image30.png"/><Relationship Id="rId2" Type="http://schemas.openxmlformats.org/officeDocument/2006/relationships/hyperlink" Target="mailto:bnewton245@glenoaks.edu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hyperlink" Target="mailto:kstevens@glenoaks.edu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B583A-A2D7-1544-F6C8-FEB94E424A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7727" y="1568813"/>
            <a:ext cx="6574340" cy="2882755"/>
          </a:xfrm>
        </p:spPr>
        <p:txBody>
          <a:bodyPr/>
          <a:lstStyle/>
          <a:p>
            <a:r>
              <a:rPr lang="en-US" dirty="0">
                <a:latin typeface="Open Sans"/>
                <a:ea typeface="Open Sans"/>
                <a:cs typeface="Open Sans"/>
              </a:rPr>
              <a:t>Glen Oaks Community College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083E1C-E12B-E06C-70FA-74D7E6E4CB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5347" y="4908363"/>
            <a:ext cx="5826719" cy="967503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>
                <a:solidFill>
                  <a:srgbClr val="00563F"/>
                </a:solidFill>
                <a:latin typeface="Open Sans"/>
                <a:ea typeface="Open Sans"/>
                <a:cs typeface="Open Sans"/>
              </a:rPr>
              <a:t>MICHIGAN WORKS! Southwest</a:t>
            </a:r>
            <a:endParaRPr lang="en-US" dirty="0"/>
          </a:p>
          <a:p>
            <a:r>
              <a:rPr lang="en-US" b="1" dirty="0">
                <a:solidFill>
                  <a:srgbClr val="00563F"/>
                </a:solidFill>
                <a:latin typeface="Open Sans"/>
                <a:ea typeface="Open Sans"/>
                <a:cs typeface="Open Sans"/>
              </a:rPr>
              <a:t>Workforce Development Board</a:t>
            </a:r>
          </a:p>
          <a:p>
            <a:r>
              <a:rPr lang="en-US" b="1" dirty="0">
                <a:solidFill>
                  <a:srgbClr val="00563F"/>
                </a:solidFill>
                <a:latin typeface="Open Sans"/>
                <a:ea typeface="Open Sans"/>
                <a:cs typeface="Open Sans"/>
              </a:rPr>
              <a:t>September 18, 2025</a:t>
            </a:r>
            <a:endParaRPr lang="en-US" dirty="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444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72B49-3DA7-AAC3-B76B-EC2F5C4F9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C2688-272F-C63A-54FA-F33E7A36B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Open Sans"/>
                <a:ea typeface="Open Sans"/>
                <a:cs typeface="Open Sans"/>
              </a:rPr>
              <a:t>Customized Training</a:t>
            </a:r>
            <a:endParaRPr lang="en-US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9B7FA-D1B8-3E0A-A31D-7103F58B10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>
                <a:latin typeface="Open Sans"/>
                <a:ea typeface="Open Sans"/>
                <a:cs typeface="Open Sans"/>
              </a:rPr>
              <a:t>100% Employer Needs Based</a:t>
            </a:r>
            <a:endParaRPr lang="en-US" sz="2400"/>
          </a:p>
          <a:p>
            <a:r>
              <a:rPr lang="en-US" sz="2400" dirty="0">
                <a:latin typeface="Open Sans"/>
                <a:ea typeface="Open Sans"/>
                <a:cs typeface="Open Sans"/>
              </a:rPr>
              <a:t>EV Jobs Academy</a:t>
            </a:r>
            <a:endParaRPr lang="en-US" sz="2400" dirty="0"/>
          </a:p>
          <a:p>
            <a:pPr lvl="1">
              <a:buFont typeface="Courier New" charset="2"/>
              <a:buChar char="o"/>
            </a:pPr>
            <a:r>
              <a:rPr lang="en-US" sz="2000" dirty="0">
                <a:latin typeface="Open Sans"/>
                <a:ea typeface="Open Sans"/>
                <a:cs typeface="Open Sans"/>
              </a:rPr>
              <a:t>American Axle</a:t>
            </a:r>
          </a:p>
          <a:p>
            <a:pPr lvl="1">
              <a:buFont typeface="Courier New" charset="2"/>
              <a:buChar char="o"/>
            </a:pPr>
            <a:r>
              <a:rPr lang="en-US" sz="2000" dirty="0">
                <a:latin typeface="Open Sans"/>
                <a:ea typeface="Open Sans"/>
                <a:cs typeface="Open Sans"/>
              </a:rPr>
              <a:t>Burke Porter</a:t>
            </a:r>
          </a:p>
          <a:p>
            <a:pPr lvl="1">
              <a:buFont typeface="Courier New" charset="2"/>
              <a:buChar char="o"/>
            </a:pPr>
            <a:r>
              <a:rPr lang="en-US" sz="2000" err="1">
                <a:latin typeface="Open Sans"/>
                <a:ea typeface="Open Sans"/>
                <a:cs typeface="Open Sans"/>
              </a:rPr>
              <a:t>DeNooyer</a:t>
            </a:r>
            <a:r>
              <a:rPr lang="en-US" sz="2000" dirty="0">
                <a:latin typeface="Open Sans"/>
                <a:ea typeface="Open Sans"/>
                <a:cs typeface="Open Sans"/>
              </a:rPr>
              <a:t> Ford</a:t>
            </a:r>
            <a:endParaRPr lang="en-US" sz="2000"/>
          </a:p>
          <a:p>
            <a:pPr lvl="1">
              <a:buFont typeface="Courier New" charset="2"/>
              <a:buChar char="o"/>
            </a:pPr>
            <a:r>
              <a:rPr lang="en-US" sz="2000" dirty="0">
                <a:latin typeface="Open Sans"/>
                <a:ea typeface="Open Sans"/>
                <a:cs typeface="Open Sans"/>
              </a:rPr>
              <a:t>II Stanley</a:t>
            </a:r>
          </a:p>
          <a:p>
            <a:pPr lvl="1">
              <a:buFont typeface="Courier New" charset="2"/>
              <a:buChar char="o"/>
            </a:pPr>
            <a:r>
              <a:rPr lang="en-US" sz="2000" dirty="0">
                <a:latin typeface="Open Sans"/>
                <a:ea typeface="Open Sans"/>
                <a:cs typeface="Open Sans"/>
              </a:rPr>
              <a:t>Morgan Olson</a:t>
            </a:r>
            <a:endParaRPr lang="en-US" sz="2000"/>
          </a:p>
          <a:p>
            <a:r>
              <a:rPr lang="en-US" sz="2400" dirty="0">
                <a:latin typeface="Open Sans"/>
                <a:ea typeface="Open Sans"/>
                <a:cs typeface="Open Sans"/>
              </a:rPr>
              <a:t>Funding: Going PRO Talent Fund, WIOA, MNJTP, Company Sponsored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212468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horn with metal rings&#10;&#10;AI-generated content may be incorrect.">
            <a:extLst>
              <a:ext uri="{FF2B5EF4-FFF2-40B4-BE49-F238E27FC236}">
                <a16:creationId xmlns:a16="http://schemas.microsoft.com/office/drawing/2014/main" id="{78B6D662-F22B-BD56-E419-CC1A2E9FE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41288" t="9091" r="20360"/>
          <a:stretch>
            <a:fillRect/>
          </a:stretch>
        </p:blipFill>
        <p:spPr>
          <a:xfrm rot="-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DD6B6433-CCD9-42F6-83C5-76BCAA8FEE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631947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442B55CB-F27D-4C06-89E5-4EC99A519C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8141" y="0"/>
            <a:ext cx="7029450" cy="6858000"/>
          </a:xfrm>
          <a:prstGeom prst="parallelogram">
            <a:avLst>
              <a:gd name="adj" fmla="val 14937"/>
            </a:avLst>
          </a:prstGeom>
          <a:solidFill>
            <a:schemeClr val="bg1">
              <a:alpha val="9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8527540-7F01-4C2E-9641-738882048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28259" y="0"/>
            <a:ext cx="9144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6F60FB6-F855-43F0-A752-3719156C1E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568950" y="3681413"/>
            <a:ext cx="357266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23">
            <a:extLst>
              <a:ext uri="{FF2B5EF4-FFF2-40B4-BE49-F238E27FC236}">
                <a16:creationId xmlns:a16="http://schemas.microsoft.com/office/drawing/2014/main" id="{70669A81-0E9B-4B42-AFEA-8F672C6CF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107" y="-8467"/>
            <a:ext cx="2255511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201A5A-3A35-C7BB-B457-FE57CFABB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26" y="235789"/>
            <a:ext cx="5397928" cy="1320800"/>
          </a:xfrm>
        </p:spPr>
        <p:txBody>
          <a:bodyPr anchor="t">
            <a:normAutofit/>
          </a:bodyPr>
          <a:lstStyle/>
          <a:p>
            <a:pPr algn="ctr"/>
            <a:r>
              <a:rPr lang="en-US" sz="4000" dirty="0">
                <a:latin typeface="Open Sans"/>
                <a:ea typeface="Open Sans"/>
                <a:cs typeface="Open Sans"/>
              </a:rPr>
              <a:t>WBL and </a:t>
            </a:r>
            <a:br>
              <a:rPr lang="en-US" sz="4000" dirty="0">
                <a:latin typeface="Open Sans"/>
                <a:ea typeface="Open Sans"/>
                <a:cs typeface="Open Sans"/>
              </a:rPr>
            </a:br>
            <a:r>
              <a:rPr lang="en-US" sz="4000" dirty="0">
                <a:latin typeface="Open Sans"/>
                <a:ea typeface="Open Sans"/>
                <a:cs typeface="Open Sans"/>
              </a:rPr>
              <a:t>Job Readiness</a:t>
            </a:r>
            <a:endParaRPr lang="en-US" sz="4000" dirty="0"/>
          </a:p>
        </p:txBody>
      </p:sp>
      <p:sp>
        <p:nvSpPr>
          <p:cNvPr id="20" name="Rectangle 25">
            <a:extLst>
              <a:ext uri="{FF2B5EF4-FFF2-40B4-BE49-F238E27FC236}">
                <a16:creationId xmlns:a16="http://schemas.microsoft.com/office/drawing/2014/main" id="{8C93E0C6-CF08-4771-B5A9-6018CB3AE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02581" y="-8467"/>
            <a:ext cx="1941419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A011F1B8-62C5-4D08-A621-EAD05C7D6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9249" y="3048000"/>
            <a:ext cx="2444751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C76C7-873A-14C6-6AED-F9C79AD68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6403" y="1713303"/>
            <a:ext cx="4952229" cy="4975040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r>
              <a:rPr lang="en-US" sz="2800">
                <a:latin typeface="Open Sans"/>
                <a:ea typeface="Open Sans"/>
                <a:cs typeface="Open Sans"/>
              </a:rPr>
              <a:t>Internships</a:t>
            </a:r>
            <a:endParaRPr lang="en-US" sz="2800"/>
          </a:p>
          <a:p>
            <a:r>
              <a:rPr lang="en-US" sz="2800">
                <a:latin typeface="Open Sans"/>
                <a:ea typeface="Open Sans"/>
                <a:cs typeface="Open Sans"/>
              </a:rPr>
              <a:t>Job Shadowing</a:t>
            </a:r>
          </a:p>
          <a:p>
            <a:r>
              <a:rPr lang="en-US" sz="2800">
                <a:latin typeface="Open Sans"/>
                <a:ea typeface="Open Sans"/>
                <a:cs typeface="Open Sans"/>
              </a:rPr>
              <a:t>Apprenticeships</a:t>
            </a:r>
            <a:endParaRPr lang="en-US" sz="2800"/>
          </a:p>
          <a:p>
            <a:pPr lvl="1">
              <a:buFont typeface="Courier New" charset="2"/>
              <a:buChar char="o"/>
            </a:pPr>
            <a:r>
              <a:rPr lang="en-US" sz="2400">
                <a:latin typeface="Open Sans"/>
                <a:ea typeface="Open Sans"/>
                <a:cs typeface="Open Sans"/>
              </a:rPr>
              <a:t>Michigan Advanced Technician Training (MAT2)</a:t>
            </a:r>
            <a:endParaRPr lang="en-US" sz="2400"/>
          </a:p>
          <a:p>
            <a:pPr lvl="1">
              <a:buFont typeface="Courier New" charset="2"/>
              <a:buChar char="o"/>
            </a:pPr>
            <a:r>
              <a:rPr lang="en-US" sz="2400">
                <a:latin typeface="Open Sans"/>
                <a:ea typeface="Open Sans"/>
                <a:cs typeface="Open Sans"/>
              </a:rPr>
              <a:t>Traditional Apprenticeship Model</a:t>
            </a:r>
            <a:endParaRPr lang="en-US" sz="2400"/>
          </a:p>
          <a:p>
            <a:pPr lvl="1">
              <a:buFont typeface="Courier New" charset="2"/>
              <a:buChar char="o"/>
            </a:pPr>
            <a:r>
              <a:rPr lang="en-US" sz="2400">
                <a:latin typeface="Open Sans"/>
                <a:ea typeface="Open Sans"/>
                <a:cs typeface="Open Sans"/>
              </a:rPr>
              <a:t>Employer Funded</a:t>
            </a:r>
            <a:endParaRPr lang="en-US" sz="2400"/>
          </a:p>
          <a:p>
            <a:pPr lvl="1">
              <a:buFont typeface="Courier New" charset="2"/>
              <a:buChar char="o"/>
            </a:pPr>
            <a:r>
              <a:rPr lang="en-US" sz="2400">
                <a:latin typeface="Open Sans"/>
                <a:ea typeface="Open Sans"/>
                <a:cs typeface="Open Sans"/>
              </a:rPr>
              <a:t>Monday, Sept 22, 2025, 12:00-1:00 pm, DBDA</a:t>
            </a:r>
          </a:p>
          <a:p>
            <a:r>
              <a:rPr lang="en-US" sz="2800">
                <a:latin typeface="Open Sans"/>
                <a:ea typeface="Open Sans"/>
                <a:cs typeface="Open Sans"/>
              </a:rPr>
              <a:t>Jobs</a:t>
            </a:r>
          </a:p>
        </p:txBody>
      </p:sp>
      <p:sp>
        <p:nvSpPr>
          <p:cNvPr id="24" name="Rectangle 27">
            <a:extLst>
              <a:ext uri="{FF2B5EF4-FFF2-40B4-BE49-F238E27FC236}">
                <a16:creationId xmlns:a16="http://schemas.microsoft.com/office/drawing/2014/main" id="{C6A6AECB-428C-4CB4-B65A-359F08B6D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00875" y="-8467"/>
            <a:ext cx="2140744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28">
            <a:extLst>
              <a:ext uri="{FF2B5EF4-FFF2-40B4-BE49-F238E27FC236}">
                <a16:creationId xmlns:a16="http://schemas.microsoft.com/office/drawing/2014/main" id="{28D1A6ED-2AB6-46A3-A315-485B8BF936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74047" y="-8467"/>
            <a:ext cx="967571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Rectangle 29">
            <a:extLst>
              <a:ext uri="{FF2B5EF4-FFF2-40B4-BE49-F238E27FC236}">
                <a16:creationId xmlns:a16="http://schemas.microsoft.com/office/drawing/2014/main" id="{B61CE46B-8525-46A8-AB7B-DCBCC1B65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4249" y="-8467"/>
            <a:ext cx="937369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4412B991-9935-45FB-A17E-8F30DD832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78749" y="3589867"/>
            <a:ext cx="136286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2ED68B71-B6A9-78C9-6B35-09B58514CFE9}"/>
              </a:ext>
            </a:extLst>
          </p:cNvPr>
          <p:cNvSpPr txBox="1"/>
          <p:nvPr/>
        </p:nvSpPr>
        <p:spPr>
          <a:xfrm>
            <a:off x="3243943" y="6643584"/>
            <a:ext cx="2081665" cy="87623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ThePhoto by PhotoAuthor is licensed under CCYYSA.</a:t>
            </a:r>
          </a:p>
        </p:txBody>
      </p:sp>
    </p:spTree>
    <p:extLst>
      <p:ext uri="{BB962C8B-B14F-4D97-AF65-F5344CB8AC3E}">
        <p14:creationId xmlns:p14="http://schemas.microsoft.com/office/powerpoint/2010/main" val="23597019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F3602D-A909-910E-44FA-24090DE6A8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AEC2F-3D6D-3089-7CC2-D527F4BC7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7531" y="393940"/>
            <a:ext cx="3047366" cy="13208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Open Sans"/>
                <a:ea typeface="Open Sans"/>
                <a:cs typeface="Open Sans"/>
              </a:rPr>
              <a:t>Workshops</a:t>
            </a:r>
            <a:endParaRPr lang="en-US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53FDDA-EC69-2E92-CD39-74355A9F9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7172" y="1384213"/>
            <a:ext cx="3910969" cy="518911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400">
                <a:latin typeface="Open Sans"/>
                <a:ea typeface="Open Sans"/>
                <a:cs typeface="Open Sans"/>
              </a:rPr>
              <a:t>Aligned with Employer Needs. Common topics:</a:t>
            </a:r>
          </a:p>
          <a:p>
            <a:pPr>
              <a:lnSpc>
                <a:spcPct val="90000"/>
              </a:lnSpc>
            </a:pPr>
            <a:r>
              <a:rPr lang="en-US" sz="1400">
                <a:latin typeface="Open Sans"/>
                <a:ea typeface="Open Sans"/>
                <a:cs typeface="Open Sans"/>
              </a:rPr>
              <a:t>Leadership/Supervisory Skills</a:t>
            </a:r>
            <a:endParaRPr lang="en-US" sz="1400"/>
          </a:p>
          <a:p>
            <a:pPr>
              <a:lnSpc>
                <a:spcPct val="90000"/>
              </a:lnSpc>
            </a:pPr>
            <a:r>
              <a:rPr lang="en-US" sz="1400">
                <a:latin typeface="Open Sans"/>
                <a:ea typeface="Open Sans"/>
                <a:cs typeface="Open Sans"/>
              </a:rPr>
              <a:t>Sales, Customer Service</a:t>
            </a:r>
          </a:p>
          <a:p>
            <a:pPr>
              <a:lnSpc>
                <a:spcPct val="90000"/>
              </a:lnSpc>
            </a:pPr>
            <a:r>
              <a:rPr lang="en-US" sz="1400">
                <a:latin typeface="Open Sans"/>
                <a:ea typeface="Open Sans"/>
                <a:cs typeface="Open Sans"/>
              </a:rPr>
              <a:t>FANUC Robotics, CNC, Core Tools, Hydraulics and Pneumatics, PLC, GD &amp; T, Blueprint Reading</a:t>
            </a:r>
            <a:endParaRPr lang="en-US" sz="1400"/>
          </a:p>
          <a:p>
            <a:pPr>
              <a:lnSpc>
                <a:spcPct val="90000"/>
              </a:lnSpc>
            </a:pPr>
            <a:r>
              <a:rPr lang="en-US" sz="1400">
                <a:latin typeface="Open Sans"/>
                <a:ea typeface="Open Sans"/>
                <a:cs typeface="Open Sans"/>
              </a:rPr>
              <a:t>Eight Disciplines of Problem Solving (8D)</a:t>
            </a:r>
          </a:p>
          <a:p>
            <a:pPr>
              <a:lnSpc>
                <a:spcPct val="90000"/>
              </a:lnSpc>
            </a:pPr>
            <a:r>
              <a:rPr lang="en-US" sz="1400">
                <a:latin typeface="Open Sans"/>
                <a:ea typeface="Open Sans"/>
                <a:cs typeface="Open Sans"/>
              </a:rPr>
              <a:t>Six Sigma and Lean Manufacturing</a:t>
            </a:r>
          </a:p>
          <a:p>
            <a:pPr>
              <a:lnSpc>
                <a:spcPct val="90000"/>
              </a:lnSpc>
            </a:pPr>
            <a:r>
              <a:rPr lang="en-US" sz="1400">
                <a:latin typeface="Open Sans"/>
                <a:ea typeface="Open Sans"/>
                <a:cs typeface="Open Sans"/>
              </a:rPr>
              <a:t>Applications: Excel – Beginner, Intermediate, and Advanced; QuickBooks</a:t>
            </a:r>
          </a:p>
          <a:p>
            <a:pPr>
              <a:lnSpc>
                <a:spcPct val="90000"/>
              </a:lnSpc>
            </a:pPr>
            <a:r>
              <a:rPr lang="en-US" sz="1400">
                <a:latin typeface="Open Sans"/>
                <a:ea typeface="Open Sans"/>
                <a:cs typeface="Open Sans"/>
              </a:rPr>
              <a:t>AI for Business</a:t>
            </a:r>
            <a:endParaRPr lang="en-US" sz="1400"/>
          </a:p>
          <a:p>
            <a:pPr>
              <a:lnSpc>
                <a:spcPct val="90000"/>
              </a:lnSpc>
            </a:pPr>
            <a:r>
              <a:rPr lang="en-US" sz="1400">
                <a:latin typeface="Open Sans"/>
                <a:ea typeface="Open Sans"/>
                <a:cs typeface="Open Sans"/>
              </a:rPr>
              <a:t>Personal Finance</a:t>
            </a:r>
          </a:p>
          <a:p>
            <a:pPr>
              <a:lnSpc>
                <a:spcPct val="90000"/>
              </a:lnSpc>
            </a:pPr>
            <a:r>
              <a:rPr lang="en-US" sz="1400">
                <a:latin typeface="Open Sans"/>
                <a:ea typeface="Open Sans"/>
                <a:cs typeface="Open Sans"/>
              </a:rPr>
              <a:t>Hazardous Materials, Pesticide Application </a:t>
            </a:r>
            <a:endParaRPr lang="en-US" sz="1400"/>
          </a:p>
          <a:p>
            <a:pPr>
              <a:lnSpc>
                <a:spcPct val="90000"/>
              </a:lnSpc>
            </a:pPr>
            <a:r>
              <a:rPr lang="en-US" sz="1400">
                <a:latin typeface="Open Sans"/>
                <a:ea typeface="Open Sans"/>
                <a:cs typeface="Open Sans"/>
              </a:rPr>
              <a:t>OSHA Safety</a:t>
            </a:r>
          </a:p>
        </p:txBody>
      </p:sp>
      <p:pic>
        <p:nvPicPr>
          <p:cNvPr id="7" name="Picture 6" descr="A group of people working on a table&#10;&#10;AI-generated content may be incorrect.">
            <a:extLst>
              <a:ext uri="{FF2B5EF4-FFF2-40B4-BE49-F238E27FC236}">
                <a16:creationId xmlns:a16="http://schemas.microsoft.com/office/drawing/2014/main" id="{3242D026-1FA5-3A97-F6D7-BAF9ABB448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7180" r="23585"/>
          <a:stretch>
            <a:fillRect/>
          </a:stretch>
        </p:blipFill>
        <p:spPr>
          <a:xfrm>
            <a:off x="20" y="-1"/>
            <a:ext cx="404620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54" name="Isosceles Triangle 53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631947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3" name="TextBox 7">
            <a:extLst>
              <a:ext uri="{FF2B5EF4-FFF2-40B4-BE49-F238E27FC236}">
                <a16:creationId xmlns:a16="http://schemas.microsoft.com/office/drawing/2014/main" id="{0D5C9855-0D20-35A1-174D-2F1086BCD77C}"/>
              </a:ext>
            </a:extLst>
          </p:cNvPr>
          <p:cNvSpPr txBox="1"/>
          <p:nvPr/>
        </p:nvSpPr>
        <p:spPr>
          <a:xfrm>
            <a:off x="3910642" y="6747024"/>
            <a:ext cx="2889850" cy="116217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ThePhoto by PhotoAuthor is licensed under CCYYSA.</a:t>
            </a:r>
          </a:p>
        </p:txBody>
      </p:sp>
    </p:spTree>
    <p:extLst>
      <p:ext uri="{BB962C8B-B14F-4D97-AF65-F5344CB8AC3E}">
        <p14:creationId xmlns:p14="http://schemas.microsoft.com/office/powerpoint/2010/main" val="53197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AB5406-05A2-B8A7-4A00-F806EB846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4C3EF-2F8A-6664-AA96-2B36FC1DC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8135" y="1227826"/>
            <a:ext cx="3521818" cy="1320800"/>
          </a:xfrm>
        </p:spPr>
        <p:txBody>
          <a:bodyPr>
            <a:noAutofit/>
          </a:bodyPr>
          <a:lstStyle/>
          <a:p>
            <a:r>
              <a:rPr lang="en-US" sz="4400" dirty="0">
                <a:latin typeface="Open Sans"/>
                <a:ea typeface="Open Sans"/>
                <a:cs typeface="Open Sans"/>
              </a:rPr>
              <a:t>Short-Term Training</a:t>
            </a:r>
            <a:endParaRPr lang="en-US" sz="44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2C9B57-9A22-FC4D-BB44-CF5F3F9D0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7172" y="2836325"/>
            <a:ext cx="3522781" cy="388077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>
                <a:latin typeface="Open Sans"/>
                <a:ea typeface="Open Sans"/>
                <a:cs typeface="Open Sans"/>
              </a:rPr>
              <a:t>Motorcycle Safety</a:t>
            </a:r>
            <a:endParaRPr lang="en-US" sz="2800"/>
          </a:p>
          <a:p>
            <a:pPr lvl="1" indent="-342900">
              <a:buFont typeface="Courier New" charset="2"/>
              <a:buChar char="o"/>
            </a:pPr>
            <a:r>
              <a:rPr lang="en-US" sz="2400">
                <a:latin typeface="Open Sans"/>
                <a:ea typeface="Open Sans"/>
                <a:cs typeface="Open Sans"/>
              </a:rPr>
              <a:t>Basic Rider</a:t>
            </a:r>
          </a:p>
          <a:p>
            <a:pPr lvl="1">
              <a:buFont typeface="Courier New" charset="2"/>
              <a:buChar char="o"/>
            </a:pPr>
            <a:r>
              <a:rPr lang="en-US" sz="2400">
                <a:latin typeface="Open Sans"/>
                <a:ea typeface="Open Sans"/>
                <a:cs typeface="Open Sans"/>
              </a:rPr>
              <a:t>Basic Rider 2</a:t>
            </a:r>
          </a:p>
          <a:p>
            <a:endParaRPr lang="en-US" sz="2800">
              <a:latin typeface="Open Sans"/>
              <a:ea typeface="Open Sans"/>
              <a:cs typeface="Open Sans"/>
            </a:endParaRPr>
          </a:p>
          <a:p>
            <a:r>
              <a:rPr lang="en-US" sz="2800">
                <a:latin typeface="Open Sans"/>
                <a:ea typeface="Open Sans"/>
                <a:cs typeface="Open Sans"/>
              </a:rPr>
              <a:t>Coming Soon …</a:t>
            </a:r>
          </a:p>
          <a:p>
            <a:pPr marL="457200" lvl="1" indent="0">
              <a:buNone/>
            </a:pPr>
            <a:endParaRPr lang="en-US" sz="2400">
              <a:latin typeface="Open Sans"/>
              <a:ea typeface="Open Sans"/>
              <a:cs typeface="Open Sans"/>
            </a:endParaRPr>
          </a:p>
          <a:p>
            <a:pPr marL="457200" lvl="1" indent="0">
              <a:buNone/>
            </a:pPr>
            <a:endParaRPr lang="en-US" sz="2400">
              <a:latin typeface="Open Sans"/>
              <a:ea typeface="Open Sans"/>
              <a:cs typeface="Open Sans"/>
            </a:endParaRPr>
          </a:p>
        </p:txBody>
      </p:sp>
      <p:pic>
        <p:nvPicPr>
          <p:cNvPr id="5" name="Picture 4" descr="Close up of rider going through pylon course at motorcycle school.">
            <a:extLst>
              <a:ext uri="{FF2B5EF4-FFF2-40B4-BE49-F238E27FC236}">
                <a16:creationId xmlns:a16="http://schemas.microsoft.com/office/drawing/2014/main" id="{75B62BA8-9655-3F38-FC92-89AFD86271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778" r="28839" b="-2"/>
          <a:stretch>
            <a:fillRect/>
          </a:stretch>
        </p:blipFill>
        <p:spPr>
          <a:xfrm>
            <a:off x="20" y="-1"/>
            <a:ext cx="404620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631947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849688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D6CFF-9BA1-B633-60F8-C761D9A6A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2550" y="609600"/>
            <a:ext cx="2802951" cy="1320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700">
                <a:latin typeface="Open Sans"/>
                <a:ea typeface="Open Sans"/>
                <a:cs typeface="Open Sans"/>
              </a:rPr>
              <a:t>Commercial Driving License Class A (CDL-A)</a:t>
            </a:r>
            <a:endParaRPr lang="en-US" sz="27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08A1B23-6778-30DD-752A-91BD871F2A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7172" y="2160589"/>
            <a:ext cx="3048329" cy="388077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latin typeface="Open Sans"/>
                <a:ea typeface="Open Sans"/>
                <a:cs typeface="Open Sans"/>
              </a:rPr>
              <a:t>3 Week Program</a:t>
            </a:r>
          </a:p>
          <a:p>
            <a:r>
              <a:rPr lang="en-US" dirty="0">
                <a:latin typeface="Open Sans"/>
                <a:ea typeface="Open Sans"/>
                <a:cs typeface="Open Sans"/>
              </a:rPr>
              <a:t>Regen Trucking*</a:t>
            </a:r>
          </a:p>
          <a:p>
            <a:r>
              <a:rPr lang="en-US" dirty="0">
                <a:latin typeface="Open Sans"/>
                <a:ea typeface="Open Sans"/>
                <a:cs typeface="Open Sans"/>
              </a:rPr>
              <a:t>UKT Air Conditioning*</a:t>
            </a:r>
          </a:p>
          <a:p>
            <a:r>
              <a:rPr lang="en-US" dirty="0">
                <a:latin typeface="Open Sans"/>
                <a:ea typeface="Open Sans"/>
                <a:cs typeface="Open Sans"/>
              </a:rPr>
              <a:t>Cost: $4,900/student</a:t>
            </a:r>
          </a:p>
          <a:p>
            <a:r>
              <a:rPr lang="en-US" dirty="0">
                <a:latin typeface="Open Sans"/>
                <a:ea typeface="Open Sans"/>
                <a:cs typeface="Open Sans"/>
              </a:rPr>
              <a:t>Timeline:</a:t>
            </a:r>
          </a:p>
          <a:p>
            <a:pPr lvl="1">
              <a:buFont typeface="Courier New" charset="2"/>
              <a:buChar char="o"/>
            </a:pPr>
            <a:r>
              <a:rPr lang="en-US" dirty="0">
                <a:latin typeface="Open Sans"/>
                <a:ea typeface="Open Sans"/>
                <a:cs typeface="Open Sans"/>
              </a:rPr>
              <a:t>SOM Approval</a:t>
            </a:r>
          </a:p>
          <a:p>
            <a:pPr lvl="1">
              <a:buFont typeface="Courier New" charset="2"/>
              <a:buChar char="o"/>
            </a:pPr>
            <a:r>
              <a:rPr lang="en-US" dirty="0">
                <a:latin typeface="Open Sans"/>
                <a:ea typeface="Open Sans"/>
                <a:cs typeface="Open Sans"/>
              </a:rPr>
              <a:t>City of Sturgis Approval</a:t>
            </a:r>
            <a:endParaRPr lang="en-US"/>
          </a:p>
          <a:p>
            <a:pPr lvl="1">
              <a:buFont typeface="Courier New" charset="2"/>
              <a:buChar char="o"/>
            </a:pPr>
            <a:r>
              <a:rPr lang="en-US" dirty="0">
                <a:latin typeface="Open Sans"/>
                <a:ea typeface="Open Sans"/>
                <a:cs typeface="Open Sans"/>
              </a:rPr>
              <a:t>November?</a:t>
            </a:r>
          </a:p>
        </p:txBody>
      </p:sp>
      <p:pic>
        <p:nvPicPr>
          <p:cNvPr id="4" name="Content Placeholder 3" descr="A red truck with a trailer&#10;&#10;AI-generated content may be incorrect.">
            <a:extLst>
              <a:ext uri="{FF2B5EF4-FFF2-40B4-BE49-F238E27FC236}">
                <a16:creationId xmlns:a16="http://schemas.microsoft.com/office/drawing/2014/main" id="{09785AEF-94CE-704C-C9EF-B0024ED52D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319" r="28647" b="1"/>
          <a:stretch>
            <a:fillRect/>
          </a:stretch>
        </p:blipFill>
        <p:spPr>
          <a:xfrm>
            <a:off x="20" y="-1"/>
            <a:ext cx="404620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631947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20FE3E-B3CD-0361-05EE-F0E39306FD8C}"/>
              </a:ext>
            </a:extLst>
          </p:cNvPr>
          <p:cNvSpPr txBox="1"/>
          <p:nvPr/>
        </p:nvSpPr>
        <p:spPr>
          <a:xfrm>
            <a:off x="3542223" y="6658514"/>
            <a:ext cx="3727330" cy="202481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100"/>
              <a:t>Image created by ChatGPT</a:t>
            </a:r>
          </a:p>
        </p:txBody>
      </p:sp>
    </p:spTree>
    <p:extLst>
      <p:ext uri="{BB962C8B-B14F-4D97-AF65-F5344CB8AC3E}">
        <p14:creationId xmlns:p14="http://schemas.microsoft.com/office/powerpoint/2010/main" val="20181159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38E42F-2378-83E5-9C38-4594892C6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0A2DF-EEBF-2E4E-84F8-8A33EB758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2550" y="609600"/>
            <a:ext cx="2802951" cy="1320800"/>
          </a:xfrm>
        </p:spPr>
        <p:txBody>
          <a:bodyPr>
            <a:noAutofit/>
          </a:bodyPr>
          <a:lstStyle/>
          <a:p>
            <a:r>
              <a:rPr lang="en-US" sz="4400" dirty="0">
                <a:latin typeface="Open Sans"/>
                <a:ea typeface="Open Sans"/>
                <a:cs typeface="Open Sans"/>
              </a:rPr>
              <a:t>Online Training</a:t>
            </a:r>
            <a:endParaRPr lang="en-US" sz="44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BB174E-4D06-113C-6BAD-595FC3F0D3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7172" y="2563155"/>
            <a:ext cx="3609045" cy="347820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00050" lvl="1" indent="0">
              <a:buNone/>
            </a:pPr>
            <a:r>
              <a:rPr lang="en-US" sz="2800" dirty="0">
                <a:latin typeface="Open Sans"/>
                <a:ea typeface="Open Sans"/>
                <a:cs typeface="Open Sans"/>
              </a:rPr>
              <a:t>Career &amp; Personal</a:t>
            </a:r>
          </a:p>
          <a:p>
            <a:pPr marL="685800" lvl="1" indent="-285750">
              <a:buFont typeface="Courier New" charset="2"/>
              <a:buChar char="o"/>
            </a:pPr>
            <a:r>
              <a:rPr lang="en-US" sz="2800" dirty="0">
                <a:latin typeface="Open Sans"/>
                <a:ea typeface="Open Sans"/>
                <a:cs typeface="Open Sans"/>
              </a:rPr>
              <a:t>Ed2Go </a:t>
            </a:r>
            <a:endParaRPr lang="en-US" sz="2800"/>
          </a:p>
          <a:p>
            <a:pPr marL="685800" lvl="1" indent="-285750">
              <a:buFont typeface="Courier New" charset="2"/>
              <a:buChar char="o"/>
            </a:pPr>
            <a:r>
              <a:rPr lang="en-US" sz="2800" dirty="0">
                <a:latin typeface="Open Sans"/>
                <a:ea typeface="Open Sans"/>
                <a:cs typeface="Open Sans"/>
              </a:rPr>
              <a:t>GDA </a:t>
            </a:r>
            <a:endParaRPr lang="en-US" sz="2800"/>
          </a:p>
          <a:p>
            <a:pPr marL="685800" lvl="1" indent="-285750">
              <a:buFont typeface="Courier New" charset="2"/>
              <a:buChar char="o"/>
            </a:pPr>
            <a:r>
              <a:rPr lang="en-US" sz="2800" dirty="0">
                <a:latin typeface="Open Sans"/>
                <a:ea typeface="Open Sans"/>
                <a:cs typeface="Open Sans"/>
              </a:rPr>
              <a:t>NACCE </a:t>
            </a:r>
            <a:endParaRPr lang="en-US" sz="2800"/>
          </a:p>
          <a:p>
            <a:pPr marL="685800" lvl="1" indent="-285750">
              <a:buFont typeface="Courier New" charset="2"/>
              <a:buChar char="o"/>
            </a:pPr>
            <a:r>
              <a:rPr lang="en-US" sz="2800" dirty="0">
                <a:latin typeface="Open Sans"/>
                <a:ea typeface="Open Sans"/>
                <a:cs typeface="Open Sans"/>
              </a:rPr>
              <a:t>LERN </a:t>
            </a:r>
            <a:endParaRPr lang="en-US" sz="2800"/>
          </a:p>
          <a:p>
            <a:endParaRPr lang="en-US" sz="3200" dirty="0">
              <a:latin typeface="Open Sans"/>
              <a:ea typeface="Open Sans"/>
              <a:cs typeface="Open Sans"/>
            </a:endParaRPr>
          </a:p>
          <a:p>
            <a:pPr lvl="1">
              <a:buFont typeface="Courier New" charset="2"/>
              <a:buChar char="o"/>
            </a:pPr>
            <a:endParaRPr lang="en-US" sz="2800" dirty="0">
              <a:latin typeface="Open Sans"/>
              <a:ea typeface="Open Sans"/>
              <a:cs typeface="Open Sans"/>
            </a:endParaRPr>
          </a:p>
          <a:p>
            <a:pPr marL="457200" lvl="1" indent="0">
              <a:buNone/>
            </a:pPr>
            <a:endParaRPr lang="en-US" sz="2800" dirty="0">
              <a:latin typeface="Open Sans"/>
              <a:ea typeface="Open Sans"/>
              <a:cs typeface="Open Sans"/>
            </a:endParaRPr>
          </a:p>
          <a:p>
            <a:pPr marL="457200" lvl="1" indent="0">
              <a:buNone/>
            </a:pPr>
            <a:endParaRPr lang="en-US" sz="2800" dirty="0">
              <a:latin typeface="Open Sans"/>
              <a:ea typeface="Open Sans"/>
              <a:cs typeface="Open Sans"/>
            </a:endParaRPr>
          </a:p>
        </p:txBody>
      </p:sp>
      <p:pic>
        <p:nvPicPr>
          <p:cNvPr id="5" name="Picture 4" descr="Free Images : desk, creative, black and white, advertising, workspace ...">
            <a:extLst>
              <a:ext uri="{FF2B5EF4-FFF2-40B4-BE49-F238E27FC236}">
                <a16:creationId xmlns:a16="http://schemas.microsoft.com/office/drawing/2014/main" id="{243B068E-FF9E-1804-0341-2616D69E88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584" r="22033" b="-2"/>
          <a:stretch>
            <a:fillRect/>
          </a:stretch>
        </p:blipFill>
        <p:spPr>
          <a:xfrm>
            <a:off x="20" y="-1"/>
            <a:ext cx="404620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631947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772440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62C1735-19C0-E1EF-1995-916A548F3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375" y="5581099"/>
            <a:ext cx="5755351" cy="108765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Career Training</a:t>
            </a:r>
          </a:p>
        </p:txBody>
      </p:sp>
      <p:pic>
        <p:nvPicPr>
          <p:cNvPr id="4" name="Picture 3" descr="A collage of images of people working on computers&#10;&#10;AI-generated content may be incorrect.">
            <a:extLst>
              <a:ext uri="{FF2B5EF4-FFF2-40B4-BE49-F238E27FC236}">
                <a16:creationId xmlns:a16="http://schemas.microsoft.com/office/drawing/2014/main" id="{95127CD2-31A0-0B4D-FA9C-7243AD4F7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773" y="135147"/>
            <a:ext cx="6396134" cy="578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996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0F722-8CC5-E357-0263-95A296E91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45582"/>
          </a:xfrm>
        </p:spPr>
        <p:txBody>
          <a:bodyPr/>
          <a:lstStyle/>
          <a:p>
            <a:r>
              <a:rPr lang="en-US" sz="4000" dirty="0">
                <a:latin typeface="Open Sans"/>
                <a:ea typeface="Open Sans"/>
                <a:cs typeface="Open Sans"/>
              </a:rPr>
              <a:t>Online Career Training Examples</a:t>
            </a:r>
            <a:endParaRPr lang="en-US" sz="4000" dirty="0">
              <a:latin typeface="Open Sans"/>
              <a:cs typeface="Open San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52778-E1FE-75EE-202F-BE854FDDC9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8" y="2100621"/>
            <a:ext cx="6347714" cy="449304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>
                <a:latin typeface="Open Sans"/>
                <a:ea typeface="Open Sans"/>
                <a:cs typeface="Open Sans"/>
              </a:rPr>
              <a:t>Human Resources Professional with Payroll Practice and Management</a:t>
            </a:r>
            <a:endParaRPr lang="en-US" sz="2400"/>
          </a:p>
          <a:p>
            <a:r>
              <a:rPr lang="en-US" sz="2400" dirty="0">
                <a:latin typeface="Open Sans"/>
                <a:ea typeface="Open Sans"/>
                <a:cs typeface="Open Sans"/>
              </a:rPr>
              <a:t>Nonprofit Manager + Professional Grant Writing</a:t>
            </a:r>
          </a:p>
          <a:p>
            <a:r>
              <a:rPr lang="en-US" sz="2400" dirty="0">
                <a:latin typeface="Open Sans"/>
                <a:ea typeface="Open Sans"/>
                <a:cs typeface="Open Sans"/>
              </a:rPr>
              <a:t>Lean Six Sigma Yellow Belt and Green Belt</a:t>
            </a:r>
            <a:endParaRPr lang="en-US" sz="2400"/>
          </a:p>
          <a:p>
            <a:r>
              <a:rPr lang="en-US" sz="2400" dirty="0">
                <a:latin typeface="Open Sans"/>
                <a:ea typeface="Open Sans"/>
                <a:cs typeface="Open Sans"/>
              </a:rPr>
              <a:t>Mastering Project Management with PMP® Prep</a:t>
            </a:r>
          </a:p>
          <a:p>
            <a:r>
              <a:rPr lang="en-US" sz="2400" dirty="0">
                <a:latin typeface="Open Sans"/>
                <a:ea typeface="Open Sans"/>
                <a:cs typeface="Open Sans"/>
              </a:rPr>
              <a:t>Business Operations Specialist</a:t>
            </a:r>
          </a:p>
        </p:txBody>
      </p:sp>
    </p:spTree>
    <p:extLst>
      <p:ext uri="{BB962C8B-B14F-4D97-AF65-F5344CB8AC3E}">
        <p14:creationId xmlns:p14="http://schemas.microsoft.com/office/powerpoint/2010/main" val="10231279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6CF4AD-AE6D-AD24-CC9A-FB8DAFEB6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66E06AB-22AF-820E-F35A-A779DE472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847" y="4945810"/>
            <a:ext cx="5755351" cy="108765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Personal Enrichment</a:t>
            </a:r>
            <a:endParaRPr lang="en-US" sz="4400">
              <a:solidFill>
                <a:schemeClr val="accent1"/>
              </a:solidFill>
              <a:ea typeface="+mj-ea"/>
              <a:cs typeface="+mj-cs"/>
            </a:endParaRPr>
          </a:p>
        </p:txBody>
      </p:sp>
      <p:pic>
        <p:nvPicPr>
          <p:cNvPr id="2" name="Picture 1" descr="A collage of images of people working on computers&#10;&#10;AI-generated content may be incorrect.">
            <a:extLst>
              <a:ext uri="{FF2B5EF4-FFF2-40B4-BE49-F238E27FC236}">
                <a16:creationId xmlns:a16="http://schemas.microsoft.com/office/drawing/2014/main" id="{227968BE-49A8-4C2B-A20C-06C73331C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58" y="336431"/>
            <a:ext cx="6860597" cy="461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4063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056CF5-EA51-AE9D-B1E8-DC3A53D6C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1F843-4B70-F109-0C41-FAD0C908A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573" y="681487"/>
            <a:ext cx="5599210" cy="1320800"/>
          </a:xfrm>
        </p:spPr>
        <p:txBody>
          <a:bodyPr>
            <a:noAutofit/>
          </a:bodyPr>
          <a:lstStyle/>
          <a:p>
            <a:r>
              <a:rPr lang="en-US" sz="4000" dirty="0">
                <a:latin typeface="Open Sans"/>
                <a:ea typeface="Open Sans"/>
                <a:cs typeface="Open Sans"/>
              </a:rPr>
              <a:t>Personal Enrichment Examples</a:t>
            </a:r>
            <a:endParaRPr lang="en-US" sz="4000">
              <a:latin typeface="Open Sans"/>
              <a:cs typeface="Open Sans"/>
            </a:endParaRPr>
          </a:p>
        </p:txBody>
      </p:sp>
      <p:pic>
        <p:nvPicPr>
          <p:cNvPr id="5" name="Picture 4" descr="Mobile device with apps">
            <a:extLst>
              <a:ext uri="{FF2B5EF4-FFF2-40B4-BE49-F238E27FC236}">
                <a16:creationId xmlns:a16="http://schemas.microsoft.com/office/drawing/2014/main" id="{9288F086-C533-4CF5-990F-634EE2F887F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61853" t="5197" r="22245" b="-3"/>
          <a:stretch>
            <a:fillRect/>
          </a:stretch>
        </p:blipFill>
        <p:spPr>
          <a:xfrm>
            <a:off x="20" y="10"/>
            <a:ext cx="2050522" cy="6876278"/>
          </a:xfrm>
          <a:custGeom>
            <a:avLst/>
            <a:gdLst/>
            <a:ahLst/>
            <a:cxnLst/>
            <a:rect l="l" t="t" r="r" b="b"/>
            <a:pathLst>
              <a:path w="2734056" h="6858000">
                <a:moveTo>
                  <a:pt x="0" y="0"/>
                </a:moveTo>
                <a:lnTo>
                  <a:pt x="1674254" y="0"/>
                </a:lnTo>
                <a:lnTo>
                  <a:pt x="2734056" y="6850199"/>
                </a:lnTo>
                <a:lnTo>
                  <a:pt x="2734056" y="6858000"/>
                </a:lnTo>
                <a:lnTo>
                  <a:pt x="842596" y="6858000"/>
                </a:lnTo>
                <a:lnTo>
                  <a:pt x="0" y="1191846"/>
                </a:lnTo>
                <a:close/>
              </a:path>
            </a:pathLst>
          </a:custGeom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518E5A25-92C5-4F27-8E26-0AAAB0CDC8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1191846"/>
            <a:ext cx="631947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AE1CB7-5514-CB17-BAAF-AF611326C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9535" y="2160589"/>
            <a:ext cx="4865966" cy="388077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>
                <a:latin typeface="Open Sans"/>
                <a:ea typeface="Open Sans"/>
                <a:cs typeface="Open Sans"/>
              </a:rPr>
              <a:t>Creating Web Pages</a:t>
            </a:r>
          </a:p>
          <a:p>
            <a:r>
              <a:rPr lang="en-US" sz="2400">
                <a:latin typeface="Open Sans"/>
                <a:ea typeface="Open Sans"/>
                <a:cs typeface="Open Sans"/>
              </a:rPr>
              <a:t>Creating Mobile Apps with HTML5</a:t>
            </a:r>
            <a:endParaRPr lang="en-US" sz="2400"/>
          </a:p>
          <a:p>
            <a:r>
              <a:rPr lang="en-US" sz="2400">
                <a:latin typeface="Open Sans"/>
                <a:ea typeface="Open Sans"/>
                <a:cs typeface="Open Sans"/>
              </a:rPr>
              <a:t>Interior Design Basics</a:t>
            </a:r>
            <a:endParaRPr lang="en-US" sz="2400"/>
          </a:p>
          <a:p>
            <a:r>
              <a:rPr lang="en-US" sz="2400">
                <a:latin typeface="Open Sans"/>
                <a:ea typeface="Open Sans"/>
                <a:cs typeface="Open Sans"/>
              </a:rPr>
              <a:t>Adobe Illustrator CC</a:t>
            </a:r>
            <a:endParaRPr lang="en-US" sz="2400"/>
          </a:p>
          <a:p>
            <a:r>
              <a:rPr lang="en-US" sz="2400">
                <a:latin typeface="Open Sans"/>
                <a:ea typeface="Open Sans"/>
                <a:cs typeface="Open Sans"/>
              </a:rPr>
              <a:t>Become a Veterinary Assistant</a:t>
            </a:r>
            <a:endParaRPr lang="en-US" sz="2400"/>
          </a:p>
          <a:p>
            <a:r>
              <a:rPr lang="en-US" sz="2400">
                <a:latin typeface="Open Sans"/>
                <a:ea typeface="Open Sans"/>
                <a:cs typeface="Open Sans"/>
              </a:rPr>
              <a:t>Certificate in Food, Nutrition, and Health</a:t>
            </a:r>
            <a:endParaRPr lang="en-US" sz="24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C41AFE-C332-E06D-C521-E979A1344D55}"/>
              </a:ext>
            </a:extLst>
          </p:cNvPr>
          <p:cNvSpPr txBox="1"/>
          <p:nvPr/>
        </p:nvSpPr>
        <p:spPr>
          <a:xfrm>
            <a:off x="2147619" y="6672891"/>
            <a:ext cx="3727330" cy="202481"/>
          </a:xfrm>
          <a:prstGeom prst="rect">
            <a:avLst/>
          </a:prstGeom>
        </p:spPr>
        <p:txBody>
          <a:bodyPr lIns="91440" tIns="45720" rIns="91440" bIns="45720" anchor="t">
            <a:normAutofit fontScale="625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500" dirty="0"/>
              <a:t>Image created by Google Gemini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2575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37C08-CD27-0DCE-92A9-A7810FECC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549" y="393940"/>
            <a:ext cx="4832707" cy="1148272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latin typeface="Open Sans"/>
                <a:ea typeface="Open Sans"/>
                <a:cs typeface="Open Sans"/>
              </a:rPr>
              <a:t>Vision</a:t>
            </a:r>
            <a:endParaRPr lang="en-US" sz="5400"/>
          </a:p>
        </p:txBody>
      </p:sp>
      <p:pic>
        <p:nvPicPr>
          <p:cNvPr id="5" name="Picture 4" descr="A binoculars on a railing overlooking a city&#10;&#10;AI-generated content may be incorrect.">
            <a:extLst>
              <a:ext uri="{FF2B5EF4-FFF2-40B4-BE49-F238E27FC236}">
                <a16:creationId xmlns:a16="http://schemas.microsoft.com/office/drawing/2014/main" id="{B9937533-D419-2A30-3804-ED724B872F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40666" t="9091" r="32191" b="-1"/>
          <a:stretch>
            <a:fillRect/>
          </a:stretch>
        </p:blipFill>
        <p:spPr>
          <a:xfrm>
            <a:off x="20" y="10"/>
            <a:ext cx="2050522" cy="6867719"/>
          </a:xfrm>
          <a:custGeom>
            <a:avLst/>
            <a:gdLst/>
            <a:ahLst/>
            <a:cxnLst/>
            <a:rect l="l" t="t" r="r" b="b"/>
            <a:pathLst>
              <a:path w="2734056" h="6858000">
                <a:moveTo>
                  <a:pt x="0" y="0"/>
                </a:moveTo>
                <a:lnTo>
                  <a:pt x="1674254" y="0"/>
                </a:lnTo>
                <a:lnTo>
                  <a:pt x="2734056" y="6850199"/>
                </a:lnTo>
                <a:lnTo>
                  <a:pt x="2734056" y="6858000"/>
                </a:lnTo>
                <a:lnTo>
                  <a:pt x="461457" y="6858000"/>
                </a:lnTo>
                <a:lnTo>
                  <a:pt x="0" y="4134118"/>
                </a:lnTo>
                <a:close/>
              </a:path>
            </a:pathLst>
          </a:custGeom>
        </p:spPr>
      </p:pic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EB6743CF-E74B-4A3C-A785-599069DB89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357491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683C4-17F4-8D30-CF1C-3BC078CBD8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6492" y="1542363"/>
            <a:ext cx="5752857" cy="442711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en-US" sz="3200" dirty="0">
                <a:latin typeface="Open Sans"/>
                <a:ea typeface="Open Sans"/>
                <a:cs typeface="Open Sans"/>
              </a:rPr>
              <a:t>Glen Oaks Community College empowers learners and advances regional growth through innovative education, strong community partnerships, and pathways to lifelong success. </a:t>
            </a:r>
            <a:endParaRPr lang="en-US" sz="32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68E8DB-C959-74EA-C66E-665CE45382A6}"/>
              </a:ext>
            </a:extLst>
          </p:cNvPr>
          <p:cNvSpPr txBox="1"/>
          <p:nvPr/>
        </p:nvSpPr>
        <p:spPr>
          <a:xfrm>
            <a:off x="2147619" y="6672891"/>
            <a:ext cx="3727330" cy="202481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500"/>
              <a:t>ThePhoto by PhotoAuthor is licensed under CCYYSA.</a:t>
            </a:r>
          </a:p>
        </p:txBody>
      </p:sp>
    </p:spTree>
    <p:extLst>
      <p:ext uri="{BB962C8B-B14F-4D97-AF65-F5344CB8AC3E}">
        <p14:creationId xmlns:p14="http://schemas.microsoft.com/office/powerpoint/2010/main" val="25715307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ostcard with stamps on it&#10;&#10;AI-generated content may be incorrect.">
            <a:extLst>
              <a:ext uri="{FF2B5EF4-FFF2-40B4-BE49-F238E27FC236}">
                <a16:creationId xmlns:a16="http://schemas.microsoft.com/office/drawing/2014/main" id="{CF154003-67F4-C75F-06DB-05EFD48E65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000" r="-1" b="-1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42" name="Isosceles Triangle 41">
            <a:extLst>
              <a:ext uri="{FF2B5EF4-FFF2-40B4-BE49-F238E27FC236}">
                <a16:creationId xmlns:a16="http://schemas.microsoft.com/office/drawing/2014/main" id="{DD6B6433-CCD9-42F6-83C5-76BCAA8FEE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631947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Parallelogram 42">
            <a:extLst>
              <a:ext uri="{FF2B5EF4-FFF2-40B4-BE49-F238E27FC236}">
                <a16:creationId xmlns:a16="http://schemas.microsoft.com/office/drawing/2014/main" id="{442B55CB-F27D-4C06-89E5-4EC99A519C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8141" y="0"/>
            <a:ext cx="7029450" cy="6858000"/>
          </a:xfrm>
          <a:prstGeom prst="parallelogram">
            <a:avLst>
              <a:gd name="adj" fmla="val 14937"/>
            </a:avLst>
          </a:prstGeom>
          <a:solidFill>
            <a:schemeClr val="bg1">
              <a:alpha val="9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8527540-7F01-4C2E-9641-738882048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28259" y="0"/>
            <a:ext cx="9144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6F60FB6-F855-43F0-A752-3719156C1E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568950" y="3681413"/>
            <a:ext cx="357266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23">
            <a:extLst>
              <a:ext uri="{FF2B5EF4-FFF2-40B4-BE49-F238E27FC236}">
                <a16:creationId xmlns:a16="http://schemas.microsoft.com/office/drawing/2014/main" id="{70669A81-0E9B-4B42-AFEA-8F672C6CF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107" y="-8467"/>
            <a:ext cx="2255511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04128F-0A92-0D80-353E-BDEB613B7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9535" y="609600"/>
            <a:ext cx="4865966" cy="1320800"/>
          </a:xfrm>
        </p:spPr>
        <p:txBody>
          <a:bodyPr anchor="t">
            <a:noAutofit/>
          </a:bodyPr>
          <a:lstStyle/>
          <a:p>
            <a:pPr algn="ctr"/>
            <a:r>
              <a:rPr lang="en-US" sz="4800" dirty="0">
                <a:latin typeface="Open Sans"/>
                <a:ea typeface="Open Sans"/>
                <a:cs typeface="Open Sans"/>
              </a:rPr>
              <a:t>Community Education</a:t>
            </a:r>
            <a:endParaRPr lang="en-US" sz="4800"/>
          </a:p>
        </p:txBody>
      </p:sp>
      <p:sp>
        <p:nvSpPr>
          <p:cNvPr id="47" name="Rectangle 25">
            <a:extLst>
              <a:ext uri="{FF2B5EF4-FFF2-40B4-BE49-F238E27FC236}">
                <a16:creationId xmlns:a16="http://schemas.microsoft.com/office/drawing/2014/main" id="{8C93E0C6-CF08-4771-B5A9-6018CB3AE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02581" y="-8467"/>
            <a:ext cx="1941419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8" name="Isosceles Triangle 47">
            <a:extLst>
              <a:ext uri="{FF2B5EF4-FFF2-40B4-BE49-F238E27FC236}">
                <a16:creationId xmlns:a16="http://schemas.microsoft.com/office/drawing/2014/main" id="{A011F1B8-62C5-4D08-A621-EAD05C7D6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9249" y="3048000"/>
            <a:ext cx="2444751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13566-B991-CFBA-B4EE-B33FC6DED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9535" y="2489679"/>
            <a:ext cx="5383550" cy="355168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>
                <a:latin typeface="Open Sans"/>
                <a:ea typeface="Open Sans"/>
                <a:cs typeface="Open Sans"/>
              </a:rPr>
              <a:t>Center for Rural Sustainability?</a:t>
            </a:r>
            <a:endParaRPr lang="en-US" sz="3200" dirty="0"/>
          </a:p>
          <a:p>
            <a:r>
              <a:rPr lang="en-US" sz="3200" dirty="0">
                <a:latin typeface="Open Sans"/>
                <a:ea typeface="Open Sans"/>
                <a:cs typeface="Open Sans"/>
              </a:rPr>
              <a:t>AI?</a:t>
            </a:r>
            <a:endParaRPr lang="en-US" sz="3200" dirty="0"/>
          </a:p>
          <a:p>
            <a:r>
              <a:rPr lang="en-US" sz="3200" dirty="0">
                <a:latin typeface="Open Sans"/>
                <a:ea typeface="Open Sans"/>
                <a:cs typeface="Open Sans"/>
              </a:rPr>
              <a:t>Art?</a:t>
            </a:r>
          </a:p>
          <a:p>
            <a:r>
              <a:rPr lang="en-US" sz="3200" dirty="0">
                <a:latin typeface="Open Sans"/>
                <a:ea typeface="Open Sans"/>
                <a:cs typeface="Open Sans"/>
              </a:rPr>
              <a:t>Send ideas!</a:t>
            </a:r>
          </a:p>
        </p:txBody>
      </p:sp>
      <p:sp>
        <p:nvSpPr>
          <p:cNvPr id="49" name="Rectangle 27">
            <a:extLst>
              <a:ext uri="{FF2B5EF4-FFF2-40B4-BE49-F238E27FC236}">
                <a16:creationId xmlns:a16="http://schemas.microsoft.com/office/drawing/2014/main" id="{C6A6AECB-428C-4CB4-B65A-359F08B6D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00875" y="-8467"/>
            <a:ext cx="2140744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0" name="Rectangle 28">
            <a:extLst>
              <a:ext uri="{FF2B5EF4-FFF2-40B4-BE49-F238E27FC236}">
                <a16:creationId xmlns:a16="http://schemas.microsoft.com/office/drawing/2014/main" id="{28D1A6ED-2AB6-46A3-A315-485B8BF936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74047" y="-8467"/>
            <a:ext cx="967571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1" name="Rectangle 29">
            <a:extLst>
              <a:ext uri="{FF2B5EF4-FFF2-40B4-BE49-F238E27FC236}">
                <a16:creationId xmlns:a16="http://schemas.microsoft.com/office/drawing/2014/main" id="{B61CE46B-8525-46A8-AB7B-DCBCC1B65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4249" y="-8467"/>
            <a:ext cx="937369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2" name="Isosceles Triangle 51">
            <a:extLst>
              <a:ext uri="{FF2B5EF4-FFF2-40B4-BE49-F238E27FC236}">
                <a16:creationId xmlns:a16="http://schemas.microsoft.com/office/drawing/2014/main" id="{4412B991-9935-45FB-A17E-8F30DD832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78749" y="3589867"/>
            <a:ext cx="136286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3A5AA9-06F8-20B2-9E64-4F40358E7164}"/>
              </a:ext>
            </a:extLst>
          </p:cNvPr>
          <p:cNvSpPr txBox="1"/>
          <p:nvPr/>
        </p:nvSpPr>
        <p:spPr>
          <a:xfrm>
            <a:off x="2147619" y="6672891"/>
            <a:ext cx="3727330" cy="202481"/>
          </a:xfrm>
          <a:prstGeom prst="rect">
            <a:avLst/>
          </a:prstGeom>
        </p:spPr>
        <p:txBody>
          <a:bodyPr lIns="91440" tIns="45720" rIns="91440" bIns="45720" anchor="t">
            <a:normAutofit fontScale="625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500" dirty="0"/>
              <a:t>Image created by Google Gemini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3556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ood human figure">
            <a:extLst>
              <a:ext uri="{FF2B5EF4-FFF2-40B4-BE49-F238E27FC236}">
                <a16:creationId xmlns:a16="http://schemas.microsoft.com/office/drawing/2014/main" id="{E682150C-D1C8-0E15-59A6-63E69A231E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0999" b="-1"/>
          <a:stretch/>
        </p:blipFill>
        <p:spPr>
          <a:xfrm>
            <a:off x="-2285" y="10"/>
            <a:ext cx="914399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826B22-863A-D70A-B9D1-8E8C3CB1F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325550"/>
            <a:ext cx="7543800" cy="184101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450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Questions?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1569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564C4-E121-E7D1-CE9D-53CF82219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Open Sans"/>
                <a:ea typeface="Open Sans"/>
                <a:cs typeface="Open Sans"/>
              </a:rPr>
              <a:t>Thank you!</a:t>
            </a:r>
            <a:endParaRPr lang="en-US" sz="4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C6F171-C154-D23B-FA79-474F5C02F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8" y="1470117"/>
            <a:ext cx="6678393" cy="476524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800" dirty="0">
                <a:latin typeface="Open Sans"/>
                <a:ea typeface="Open Sans"/>
                <a:cs typeface="Open Sans"/>
              </a:rPr>
              <a:t>Dr. Bryan Newton</a:t>
            </a:r>
            <a:endParaRPr lang="en-US" sz="2800" dirty="0"/>
          </a:p>
          <a:p>
            <a:pPr lvl="1" indent="-342900">
              <a:buFont typeface="Courier New" charset="2"/>
              <a:buChar char="o"/>
            </a:pPr>
            <a:r>
              <a:rPr lang="en-US" sz="2400" dirty="0">
                <a:latin typeface="Open Sans"/>
                <a:ea typeface="Open Sans"/>
                <a:cs typeface="Open Sans"/>
              </a:rPr>
              <a:t>President</a:t>
            </a:r>
            <a:endParaRPr lang="en-US" sz="2400"/>
          </a:p>
          <a:p>
            <a:pPr lvl="1" indent="-342900">
              <a:buFont typeface="Courier New" charset="2"/>
              <a:buChar char="o"/>
            </a:pPr>
            <a:r>
              <a:rPr lang="en-US" sz="2400" dirty="0">
                <a:latin typeface="Open Sans"/>
                <a:ea typeface="Open Sans"/>
                <a:cs typeface="Open Sans"/>
                <a:hlinkClick r:id="rId2"/>
              </a:rPr>
              <a:t>bnewton245@glenoaks.edu</a:t>
            </a:r>
            <a:r>
              <a:rPr lang="en-US" sz="2400" dirty="0">
                <a:latin typeface="Open Sans"/>
                <a:ea typeface="Open Sans"/>
                <a:cs typeface="Open Sans"/>
              </a:rPr>
              <a:t> </a:t>
            </a:r>
            <a:endParaRPr lang="en-US" sz="2400"/>
          </a:p>
          <a:p>
            <a:r>
              <a:rPr lang="en-US" sz="2800" dirty="0">
                <a:latin typeface="Open Sans"/>
                <a:ea typeface="Open Sans"/>
                <a:cs typeface="Open Sans"/>
              </a:rPr>
              <a:t>Dr. Adam L. Cloutier</a:t>
            </a:r>
            <a:endParaRPr lang="en-US" sz="2800" dirty="0"/>
          </a:p>
          <a:p>
            <a:pPr lvl="1" indent="-342900">
              <a:buFont typeface="Courier New" charset="2"/>
              <a:buChar char="o"/>
            </a:pPr>
            <a:r>
              <a:rPr lang="en-US" sz="2400" dirty="0">
                <a:latin typeface="Open Sans"/>
                <a:ea typeface="Open Sans"/>
                <a:cs typeface="Open Sans"/>
              </a:rPr>
              <a:t>Vice President of Academics</a:t>
            </a:r>
            <a:endParaRPr lang="en-US" sz="2400"/>
          </a:p>
          <a:p>
            <a:pPr lvl="1" indent="-342900">
              <a:buFont typeface="Courier New" charset="2"/>
              <a:buChar char="o"/>
            </a:pPr>
            <a:r>
              <a:rPr lang="en-US" sz="2400" dirty="0">
                <a:latin typeface="Open Sans"/>
                <a:ea typeface="Open Sans"/>
                <a:cs typeface="Open Sans"/>
                <a:hlinkClick r:id="rId3"/>
              </a:rPr>
              <a:t>acloutier777@glenoaks.edu</a:t>
            </a:r>
            <a:r>
              <a:rPr lang="en-US" sz="2400" dirty="0">
                <a:latin typeface="Open Sans"/>
                <a:ea typeface="Open Sans"/>
                <a:cs typeface="Open Sans"/>
              </a:rPr>
              <a:t> </a:t>
            </a:r>
            <a:endParaRPr lang="en-US" sz="2400"/>
          </a:p>
          <a:p>
            <a:r>
              <a:rPr lang="en-US" sz="2800" dirty="0">
                <a:latin typeface="Open Sans"/>
                <a:ea typeface="Open Sans"/>
                <a:cs typeface="Open Sans"/>
              </a:rPr>
              <a:t>Kristine Stevens</a:t>
            </a:r>
          </a:p>
          <a:p>
            <a:pPr lvl="1" indent="-342900">
              <a:buFont typeface="Courier New" charset="2"/>
              <a:buChar char="o"/>
            </a:pPr>
            <a:r>
              <a:rPr lang="en-US" sz="2400" dirty="0">
                <a:latin typeface="Open Sans"/>
                <a:ea typeface="Open Sans"/>
                <a:cs typeface="Open Sans"/>
              </a:rPr>
              <a:t>Director of WDCE</a:t>
            </a:r>
            <a:endParaRPr lang="en-US" sz="2400"/>
          </a:p>
          <a:p>
            <a:pPr lvl="1" indent="-342900">
              <a:buFont typeface="Courier New" charset="2"/>
              <a:buChar char="o"/>
            </a:pPr>
            <a:r>
              <a:rPr lang="en-US" sz="2400" dirty="0">
                <a:latin typeface="Open Sans"/>
                <a:ea typeface="Open Sans"/>
                <a:cs typeface="Open Sans"/>
                <a:hlinkClick r:id="rId4"/>
              </a:rPr>
              <a:t>kstevens339@glenoaks.edu</a:t>
            </a:r>
            <a:endParaRPr lang="en-US" sz="2400"/>
          </a:p>
          <a:p>
            <a:endParaRPr lang="en-US" sz="2400">
              <a:latin typeface="Open Sans"/>
              <a:ea typeface="Open Sans"/>
              <a:cs typeface="Open Sans"/>
            </a:endParaRPr>
          </a:p>
          <a:p>
            <a:endParaRPr lang="en-US" sz="2400">
              <a:latin typeface="Open Sans"/>
              <a:ea typeface="Open Sans"/>
              <a:cs typeface="Open Sans"/>
            </a:endParaRPr>
          </a:p>
        </p:txBody>
      </p:sp>
      <p:pic>
        <p:nvPicPr>
          <p:cNvPr id="4" name="Picture 3" descr="A person in a suit and tie&#10;&#10;AI-generated content may be incorrect.">
            <a:extLst>
              <a:ext uri="{FF2B5EF4-FFF2-40B4-BE49-F238E27FC236}">
                <a16:creationId xmlns:a16="http://schemas.microsoft.com/office/drawing/2014/main" id="{F8F595B2-4FDB-B11B-2098-EDCD549971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3349" y="1465458"/>
            <a:ext cx="1378451" cy="1293903"/>
          </a:xfrm>
          <a:prstGeom prst="rect">
            <a:avLst/>
          </a:prstGeom>
        </p:spPr>
      </p:pic>
      <p:pic>
        <p:nvPicPr>
          <p:cNvPr id="5" name="Picture 4" descr="A person with blonde hair&#10;&#10;AI-generated content may be incorrect.">
            <a:extLst>
              <a:ext uri="{FF2B5EF4-FFF2-40B4-BE49-F238E27FC236}">
                <a16:creationId xmlns:a16="http://schemas.microsoft.com/office/drawing/2014/main" id="{A8CD0CC8-9C33-41C3-23B6-8A04A2B099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3349" y="4920430"/>
            <a:ext cx="1374858" cy="1306747"/>
          </a:xfrm>
          <a:prstGeom prst="rect">
            <a:avLst/>
          </a:prstGeom>
        </p:spPr>
      </p:pic>
      <p:pic>
        <p:nvPicPr>
          <p:cNvPr id="6" name="Picture 5" descr="A person in a suit smiling&#10;&#10;AI-generated content may be incorrect.">
            <a:extLst>
              <a:ext uri="{FF2B5EF4-FFF2-40B4-BE49-F238E27FC236}">
                <a16:creationId xmlns:a16="http://schemas.microsoft.com/office/drawing/2014/main" id="{33CB2E03-99D9-5E6D-C872-01FD58FCCB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3349" y="3212279"/>
            <a:ext cx="1373313" cy="128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638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lled paper with a green bow&#10;&#10;AI-generated content may be incorrect.">
            <a:extLst>
              <a:ext uri="{FF2B5EF4-FFF2-40B4-BE49-F238E27FC236}">
                <a16:creationId xmlns:a16="http://schemas.microsoft.com/office/drawing/2014/main" id="{882B2C2B-339D-0F74-9A55-F2E8AEAD3F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091" t="14980" b="16838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DD6B6433-CCD9-42F6-83C5-76BCAA8FEE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631947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442B55CB-F27D-4C06-89E5-4EC99A519C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8141" y="0"/>
            <a:ext cx="7029450" cy="6858000"/>
          </a:xfrm>
          <a:prstGeom prst="parallelogram">
            <a:avLst>
              <a:gd name="adj" fmla="val 14937"/>
            </a:avLst>
          </a:prstGeom>
          <a:solidFill>
            <a:schemeClr val="bg1">
              <a:alpha val="9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527540-7F01-4C2E-9641-738882048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28259" y="0"/>
            <a:ext cx="9144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6F60FB6-F855-43F0-A752-3719156C1E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568950" y="3681413"/>
            <a:ext cx="357266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23">
            <a:extLst>
              <a:ext uri="{FF2B5EF4-FFF2-40B4-BE49-F238E27FC236}">
                <a16:creationId xmlns:a16="http://schemas.microsoft.com/office/drawing/2014/main" id="{70669A81-0E9B-4B42-AFEA-8F672C6CF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107" y="-8467"/>
            <a:ext cx="2255511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9EE0E1-73D8-FE63-F1E1-B1FB8FDE7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818" y="681487"/>
            <a:ext cx="4865966" cy="1320800"/>
          </a:xfrm>
        </p:spPr>
        <p:txBody>
          <a:bodyPr anchor="t">
            <a:normAutofit/>
          </a:bodyPr>
          <a:lstStyle/>
          <a:p>
            <a:pPr algn="ctr"/>
            <a:r>
              <a:rPr lang="en-US" sz="4800">
                <a:latin typeface="Open Sans"/>
                <a:ea typeface="Open Sans"/>
                <a:cs typeface="Open Sans"/>
              </a:rPr>
              <a:t>Philosophy</a:t>
            </a:r>
            <a:endParaRPr lang="en-US" sz="4800"/>
          </a:p>
        </p:txBody>
      </p:sp>
      <p:sp>
        <p:nvSpPr>
          <p:cNvPr id="19" name="Rectangle 25">
            <a:extLst>
              <a:ext uri="{FF2B5EF4-FFF2-40B4-BE49-F238E27FC236}">
                <a16:creationId xmlns:a16="http://schemas.microsoft.com/office/drawing/2014/main" id="{8C93E0C6-CF08-4771-B5A9-6018CB3AE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02581" y="-8467"/>
            <a:ext cx="1941419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A011F1B8-62C5-4D08-A621-EAD05C7D6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9249" y="3048000"/>
            <a:ext cx="2444751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1F0AD0-7EF8-825B-CCDD-D3D0E4E89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9535" y="1727680"/>
            <a:ext cx="5383550" cy="460122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800" dirty="0">
                <a:latin typeface="Open Sans"/>
                <a:ea typeface="Open Sans"/>
                <a:cs typeface="Open Sans"/>
              </a:rPr>
              <a:t>Students who complete Glen Oaks Community College programs will either:</a:t>
            </a:r>
            <a:endParaRPr lang="en-US" sz="2800" dirty="0"/>
          </a:p>
          <a:p>
            <a:pPr marL="457200" indent="-457200">
              <a:buAutoNum type="arabicPeriod"/>
            </a:pPr>
            <a:r>
              <a:rPr lang="en-US" sz="2800" dirty="0">
                <a:latin typeface="Open Sans"/>
                <a:ea typeface="Open Sans"/>
                <a:cs typeface="Open Sans"/>
              </a:rPr>
              <a:t>Be employed in their field of study.</a:t>
            </a:r>
            <a:endParaRPr lang="en-US" sz="2800" dirty="0"/>
          </a:p>
          <a:p>
            <a:pPr marL="457200" indent="-457200">
              <a:buAutoNum type="arabicPeriod"/>
            </a:pPr>
            <a:r>
              <a:rPr lang="en-US" sz="2800" dirty="0">
                <a:latin typeface="Open Sans"/>
                <a:ea typeface="Open Sans"/>
                <a:cs typeface="Open Sans"/>
              </a:rPr>
              <a:t>Transfer to a four-year university or college to complete their bachelor's degree.</a:t>
            </a:r>
            <a:endParaRPr lang="en-US" sz="2800" dirty="0"/>
          </a:p>
        </p:txBody>
      </p:sp>
      <p:sp>
        <p:nvSpPr>
          <p:cNvPr id="23" name="Rectangle 27">
            <a:extLst>
              <a:ext uri="{FF2B5EF4-FFF2-40B4-BE49-F238E27FC236}">
                <a16:creationId xmlns:a16="http://schemas.microsoft.com/office/drawing/2014/main" id="{C6A6AECB-428C-4CB4-B65A-359F08B6D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00875" y="-8467"/>
            <a:ext cx="2140744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28">
            <a:extLst>
              <a:ext uri="{FF2B5EF4-FFF2-40B4-BE49-F238E27FC236}">
                <a16:creationId xmlns:a16="http://schemas.microsoft.com/office/drawing/2014/main" id="{28D1A6ED-2AB6-46A3-A315-485B8BF936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74047" y="-8467"/>
            <a:ext cx="967571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9">
            <a:extLst>
              <a:ext uri="{FF2B5EF4-FFF2-40B4-BE49-F238E27FC236}">
                <a16:creationId xmlns:a16="http://schemas.microsoft.com/office/drawing/2014/main" id="{B61CE46B-8525-46A8-AB7B-DCBCC1B65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4249" y="-8467"/>
            <a:ext cx="937369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4412B991-9935-45FB-A17E-8F30DD832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78749" y="3589867"/>
            <a:ext cx="136286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763A70-3217-BCB3-7BF6-C571960D8FDF}"/>
              </a:ext>
            </a:extLst>
          </p:cNvPr>
          <p:cNvSpPr txBox="1"/>
          <p:nvPr/>
        </p:nvSpPr>
        <p:spPr>
          <a:xfrm>
            <a:off x="2147619" y="6672891"/>
            <a:ext cx="3727330" cy="202481"/>
          </a:xfrm>
          <a:prstGeom prst="rect">
            <a:avLst/>
          </a:prstGeom>
        </p:spPr>
        <p:txBody>
          <a:bodyPr lIns="91440" tIns="45720" rIns="91440" bIns="45720" anchor="t">
            <a:normAutofit fontScale="625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500" dirty="0"/>
              <a:t>Image created by Google Gemini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132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A81B68-C0B1-22CE-8BBB-EEAB5EF0B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12AB7-770E-FF6C-BF35-2FC04C784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Open Sans"/>
                <a:ea typeface="Open Sans"/>
                <a:cs typeface="Open Sans"/>
              </a:rPr>
              <a:t>Strategic Plan 2025-2028</a:t>
            </a:r>
            <a:endParaRPr lang="en-US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C8F3BC-C0D1-BC9F-54C1-E158EC48BD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8" y="1367376"/>
            <a:ext cx="6347714" cy="5516873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dirty="0">
                <a:latin typeface="Open Sans"/>
                <a:ea typeface="Open Sans"/>
                <a:cs typeface="Open Sans"/>
              </a:rPr>
              <a:t>Enrollment: Expand and target recruitment and retention efforts to attract students from various communities and experiences.</a:t>
            </a:r>
            <a:endParaRPr lang="en-US" dirty="0"/>
          </a:p>
          <a:p>
            <a:r>
              <a:rPr lang="en-US" dirty="0">
                <a:latin typeface="Open Sans"/>
                <a:ea typeface="Open Sans"/>
                <a:cs typeface="Open Sans"/>
              </a:rPr>
              <a:t>Student Success: Provide high quality education, services, and support to bolster student progress and increase academic and career goal attainment for all students.</a:t>
            </a:r>
            <a:endParaRPr lang="en-US" dirty="0"/>
          </a:p>
          <a:p>
            <a:r>
              <a:rPr lang="en-US" b="1" u="sng" dirty="0">
                <a:latin typeface="Open Sans"/>
                <a:ea typeface="Open Sans"/>
                <a:cs typeface="Open Sans"/>
              </a:rPr>
              <a:t>Workforce Development</a:t>
            </a:r>
            <a:r>
              <a:rPr lang="en-US" dirty="0">
                <a:latin typeface="Open Sans"/>
                <a:ea typeface="Open Sans"/>
                <a:cs typeface="Open Sans"/>
              </a:rPr>
              <a:t>: Provide industry-leading education, training, and credentials to develop a robust and skilled workforce that meets community needs and provides economic mobility.</a:t>
            </a:r>
            <a:endParaRPr lang="en-US" dirty="0"/>
          </a:p>
          <a:p>
            <a:r>
              <a:rPr lang="en-US" dirty="0">
                <a:latin typeface="Open Sans"/>
                <a:ea typeface="Open Sans"/>
                <a:cs typeface="Open Sans"/>
              </a:rPr>
              <a:t>Resource Development: Develop fiscal, physical, human, and technological resources that support operational and programmatic excellence. </a:t>
            </a:r>
            <a:endParaRPr lang="en-US" dirty="0"/>
          </a:p>
          <a:p>
            <a:r>
              <a:rPr lang="en-US" dirty="0">
                <a:latin typeface="Open Sans"/>
                <a:ea typeface="Open Sans"/>
                <a:cs typeface="Open Sans"/>
              </a:rPr>
              <a:t>Community Awareness and Engagement: Expand marketing and outreach and cultivate partnerships to support student success and meet community needs.</a:t>
            </a:r>
            <a:endParaRPr lang="en-US" dirty="0"/>
          </a:p>
          <a:p>
            <a:r>
              <a:rPr lang="en-US" dirty="0">
                <a:latin typeface="Open Sans"/>
                <a:ea typeface="Open Sans"/>
                <a:cs typeface="Open Sans"/>
              </a:rPr>
              <a:t>Vibrant Workplace Culture: Apply transformational leadership to intentionally foster a culture of innovation, collaboration, and continuous improvement.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>
              <a:buFont typeface="Courier New" charset="2"/>
              <a:buChar char="o"/>
            </a:pPr>
            <a:endParaRPr lang="en-US" dirty="0">
              <a:latin typeface="Open Sans"/>
              <a:ea typeface="Open Sans"/>
              <a:cs typeface="Open Sans"/>
            </a:endParaRPr>
          </a:p>
          <a:p>
            <a:pPr marL="457200" lvl="1" indent="0">
              <a:buNone/>
            </a:pPr>
            <a:endParaRPr lang="en-US">
              <a:latin typeface="Open Sans"/>
              <a:ea typeface="Open Sans"/>
              <a:cs typeface="Open Sans"/>
            </a:endParaRPr>
          </a:p>
          <a:p>
            <a:pPr marL="457200" lvl="1" indent="0">
              <a:buNone/>
            </a:pPr>
            <a:endParaRPr lang="en-US"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478580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F97B61-AF8B-A0A4-1981-7EA7D6FE22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9024C-F7DF-CB00-589F-D9CBE550E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149" y="609600"/>
            <a:ext cx="6948726" cy="1352669"/>
          </a:xfrm>
        </p:spPr>
        <p:txBody>
          <a:bodyPr/>
          <a:lstStyle/>
          <a:p>
            <a:r>
              <a:rPr lang="en-US" sz="4000" dirty="0">
                <a:latin typeface="Open Sans"/>
                <a:ea typeface="Open Sans"/>
                <a:cs typeface="Open Sans"/>
              </a:rPr>
              <a:t>Workforce Development Objectives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111910-A6B2-4D46-E210-28AD26D81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8" y="2157888"/>
            <a:ext cx="6347714" cy="432075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000" dirty="0">
                <a:latin typeface="Open Sans"/>
                <a:ea typeface="Open Sans"/>
                <a:cs typeface="Open Sans"/>
              </a:rPr>
              <a:t>Improve and increase </a:t>
            </a:r>
            <a:r>
              <a:rPr lang="en-US" sz="2000" b="1" u="sng" dirty="0">
                <a:latin typeface="Open Sans"/>
                <a:ea typeface="Open Sans"/>
                <a:cs typeface="Open Sans"/>
              </a:rPr>
              <a:t>employer-aligned training</a:t>
            </a:r>
            <a:r>
              <a:rPr lang="en-US" sz="2000" dirty="0">
                <a:latin typeface="Open Sans"/>
                <a:ea typeface="Open Sans"/>
                <a:cs typeface="Open Sans"/>
              </a:rPr>
              <a:t> programs and workshops.</a:t>
            </a:r>
            <a:endParaRPr lang="en-US" sz="2000" dirty="0"/>
          </a:p>
          <a:p>
            <a:r>
              <a:rPr lang="en-US" sz="2000" dirty="0">
                <a:latin typeface="Open Sans"/>
                <a:ea typeface="Open Sans"/>
                <a:cs typeface="Open Sans"/>
              </a:rPr>
              <a:t>Increase customized </a:t>
            </a:r>
            <a:r>
              <a:rPr lang="en-US" sz="2000" b="1" u="sng" dirty="0">
                <a:latin typeface="Open Sans"/>
                <a:ea typeface="Open Sans"/>
                <a:cs typeface="Open Sans"/>
              </a:rPr>
              <a:t>short-term training</a:t>
            </a:r>
            <a:r>
              <a:rPr lang="en-US" sz="2000" dirty="0">
                <a:latin typeface="Open Sans"/>
                <a:ea typeface="Open Sans"/>
                <a:cs typeface="Open Sans"/>
              </a:rPr>
              <a:t> programs based on employer and community needs. </a:t>
            </a:r>
            <a:endParaRPr lang="en-US" sz="2000" dirty="0"/>
          </a:p>
          <a:p>
            <a:r>
              <a:rPr lang="en-US" sz="2000" dirty="0">
                <a:latin typeface="Open Sans"/>
                <a:ea typeface="Open Sans"/>
                <a:cs typeface="Open Sans"/>
              </a:rPr>
              <a:t>Increase </a:t>
            </a:r>
            <a:r>
              <a:rPr lang="en-US" sz="2000" b="1" u="sng" dirty="0">
                <a:latin typeface="Open Sans"/>
                <a:ea typeface="Open Sans"/>
                <a:cs typeface="Open Sans"/>
              </a:rPr>
              <a:t>work-based learning</a:t>
            </a:r>
            <a:r>
              <a:rPr lang="en-US" sz="2000" dirty="0">
                <a:latin typeface="Open Sans"/>
                <a:ea typeface="Open Sans"/>
                <a:cs typeface="Open Sans"/>
              </a:rPr>
              <a:t> opportunities and the number of employers offering opportunities.</a:t>
            </a:r>
            <a:endParaRPr lang="en-US" sz="2000" dirty="0"/>
          </a:p>
          <a:p>
            <a:r>
              <a:rPr lang="en-US" sz="2000" dirty="0">
                <a:latin typeface="Open Sans"/>
                <a:ea typeface="Open Sans"/>
                <a:cs typeface="Open Sans"/>
              </a:rPr>
              <a:t>Develop systems to assist students with </a:t>
            </a:r>
            <a:r>
              <a:rPr lang="en-US" sz="2000" b="1" u="sng" dirty="0">
                <a:latin typeface="Open Sans"/>
                <a:ea typeface="Open Sans"/>
                <a:cs typeface="Open Sans"/>
              </a:rPr>
              <a:t>job placement</a:t>
            </a:r>
            <a:r>
              <a:rPr lang="en-US" sz="2000" dirty="0">
                <a:latin typeface="Open Sans"/>
                <a:ea typeface="Open Sans"/>
                <a:cs typeface="Open Sans"/>
              </a:rPr>
              <a:t> in their field of study.</a:t>
            </a:r>
            <a:endParaRPr lang="en-US" sz="2000" dirty="0"/>
          </a:p>
          <a:p>
            <a:r>
              <a:rPr lang="en-US" sz="2000" dirty="0">
                <a:latin typeface="Open Sans"/>
                <a:ea typeface="Open Sans"/>
                <a:cs typeface="Open Sans"/>
              </a:rPr>
              <a:t>Increase enrollment of adult learners (21 and older).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08795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7D213-FC34-3451-43B3-10137C014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Open Sans"/>
                <a:ea typeface="Open Sans"/>
                <a:cs typeface="Open Sans"/>
              </a:rPr>
              <a:t>Administrative Changes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D834AF-AD54-4FD3-D807-89200CA959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>
                <a:latin typeface="Open Sans"/>
                <a:ea typeface="Open Sans"/>
                <a:cs typeface="Open Sans"/>
              </a:rPr>
              <a:t>Structural Resources – </a:t>
            </a:r>
            <a:r>
              <a:rPr lang="en-US" dirty="0">
                <a:latin typeface="Open Sans"/>
                <a:ea typeface="Open Sans"/>
                <a:cs typeface="Open Sans"/>
              </a:rPr>
              <a:t>changed the name of the department and how we reported enrollments.</a:t>
            </a:r>
            <a:endParaRPr lang="en-US" dirty="0"/>
          </a:p>
          <a:p>
            <a:r>
              <a:rPr lang="en-US" b="1" dirty="0">
                <a:latin typeface="Open Sans"/>
                <a:ea typeface="Open Sans"/>
                <a:cs typeface="Open Sans"/>
              </a:rPr>
              <a:t>Human Resources </a:t>
            </a:r>
            <a:r>
              <a:rPr lang="en-US" dirty="0">
                <a:latin typeface="Open Sans"/>
                <a:ea typeface="Open Sans"/>
                <a:cs typeface="Open Sans"/>
              </a:rPr>
              <a:t>– moved supervision of the department to the Vice President of Academics; added Career &amp; Transfer Coordinator and hiring a Workforce Development Coordinator.</a:t>
            </a:r>
            <a:endParaRPr lang="en-US" dirty="0"/>
          </a:p>
          <a:p>
            <a:r>
              <a:rPr lang="en-US" b="1" dirty="0">
                <a:latin typeface="Open Sans"/>
                <a:ea typeface="Open Sans"/>
                <a:cs typeface="Open Sans"/>
              </a:rPr>
              <a:t>Academic Resources </a:t>
            </a:r>
            <a:r>
              <a:rPr lang="en-US" dirty="0">
                <a:latin typeface="Open Sans"/>
                <a:ea typeface="Open Sans"/>
                <a:cs typeface="Open Sans"/>
              </a:rPr>
              <a:t>– exploring and adding programs and courses to meet the needs of our St. Joseph County workforce.</a:t>
            </a:r>
          </a:p>
          <a:p>
            <a:r>
              <a:rPr lang="en-US" b="1" dirty="0">
                <a:latin typeface="Open Sans"/>
                <a:ea typeface="Open Sans"/>
                <a:cs typeface="Open Sans"/>
              </a:rPr>
              <a:t>Monetary Resources </a:t>
            </a:r>
            <a:r>
              <a:rPr lang="en-US" dirty="0">
                <a:latin typeface="Open Sans"/>
                <a:ea typeface="Open Sans"/>
                <a:cs typeface="Open Sans"/>
              </a:rPr>
              <a:t>– workforce development will be a major focus for our Foundation moving forward.</a:t>
            </a:r>
          </a:p>
          <a:p>
            <a:r>
              <a:rPr lang="en-US" b="1" dirty="0">
                <a:latin typeface="Open Sans"/>
                <a:ea typeface="Open Sans"/>
                <a:cs typeface="Open Sans"/>
              </a:rPr>
              <a:t>Marketing Resources </a:t>
            </a:r>
            <a:r>
              <a:rPr lang="en-US" dirty="0">
                <a:latin typeface="Open Sans"/>
                <a:ea typeface="Open Sans"/>
                <a:cs typeface="Open Sans"/>
              </a:rPr>
              <a:t>– planning to add campaigns that speak to the importance of workforce development.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635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26B0F-4213-2E7E-F866-C9F7746EE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Open Sans"/>
                <a:ea typeface="Open Sans"/>
                <a:cs typeface="Open Sans"/>
              </a:rPr>
              <a:t>Change the Culture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E77277-FFEF-3B2C-D7A6-FA394AFE2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8" y="1829713"/>
            <a:ext cx="6347714" cy="417448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algn="ctr">
              <a:buNone/>
            </a:pPr>
            <a:r>
              <a:rPr lang="en-US" sz="3200" i="1" dirty="0">
                <a:latin typeface="Open Sans"/>
                <a:ea typeface="Open Sans"/>
                <a:cs typeface="Open Sans"/>
              </a:rPr>
              <a:t>Workforce development cannot just be that “other stuff’ that Glen Oaks dabbles in . . . workforce development, and particularly our non-credit programs and classes, are just as much a part of the institution as our academic offerings and our college must transition to this reality.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4293556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52374E-DBE3-6EC8-2D6C-8036FFE70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B759F-B5B7-1EDD-FC1C-2ED930D63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278921"/>
            <a:ext cx="6347713" cy="957393"/>
          </a:xfrm>
        </p:spPr>
        <p:txBody>
          <a:bodyPr/>
          <a:lstStyle/>
          <a:p>
            <a:r>
              <a:rPr lang="en-US" sz="6000" dirty="0">
                <a:latin typeface="Open Sans"/>
                <a:ea typeface="Open Sans"/>
                <a:cs typeface="Open Sans"/>
              </a:rPr>
              <a:t>Thank </a:t>
            </a:r>
            <a:r>
              <a:rPr lang="en-US" sz="6000" u="sng" dirty="0">
                <a:latin typeface="Open Sans"/>
                <a:ea typeface="Open Sans"/>
                <a:cs typeface="Open Sans"/>
              </a:rPr>
              <a:t>YOU</a:t>
            </a:r>
            <a:r>
              <a:rPr lang="en-US" sz="6000" dirty="0">
                <a:latin typeface="Open Sans"/>
                <a:ea typeface="Open Sans"/>
                <a:cs typeface="Open Sans"/>
              </a:rPr>
              <a:t>!</a:t>
            </a:r>
            <a:endParaRPr lang="en-US" sz="6000"/>
          </a:p>
        </p:txBody>
      </p:sp>
      <p:pic>
        <p:nvPicPr>
          <p:cNvPr id="6" name="Picture 5" descr="Engineered Products">
            <a:extLst>
              <a:ext uri="{FF2B5EF4-FFF2-40B4-BE49-F238E27FC236}">
                <a16:creationId xmlns:a16="http://schemas.microsoft.com/office/drawing/2014/main" id="{AE995B73-ACD1-5ACF-336A-43E25F936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258" y="2893635"/>
            <a:ext cx="1685925" cy="1295400"/>
          </a:xfrm>
          <a:prstGeom prst="rect">
            <a:avLst/>
          </a:prstGeom>
        </p:spPr>
      </p:pic>
      <p:pic>
        <p:nvPicPr>
          <p:cNvPr id="8" name="Picture 7" descr="Logo for AAM">
            <a:extLst>
              <a:ext uri="{FF2B5EF4-FFF2-40B4-BE49-F238E27FC236}">
                <a16:creationId xmlns:a16="http://schemas.microsoft.com/office/drawing/2014/main" id="{88DC72AB-6AD1-E09B-FBAF-70A75EEC9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8293" y="2800528"/>
            <a:ext cx="1361681" cy="1494204"/>
          </a:xfrm>
          <a:prstGeom prst="rect">
            <a:avLst/>
          </a:prstGeom>
        </p:spPr>
      </p:pic>
      <p:pic>
        <p:nvPicPr>
          <p:cNvPr id="10" name="Picture 9" descr="A black and white logo&#10;&#10;AI-generated content may be incorrect.">
            <a:extLst>
              <a:ext uri="{FF2B5EF4-FFF2-40B4-BE49-F238E27FC236}">
                <a16:creationId xmlns:a16="http://schemas.microsoft.com/office/drawing/2014/main" id="{769A2A1B-9236-1BBB-A118-A435A031C2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2829" y="2891797"/>
            <a:ext cx="1828800" cy="895350"/>
          </a:xfrm>
          <a:prstGeom prst="rect">
            <a:avLst/>
          </a:prstGeom>
        </p:spPr>
      </p:pic>
      <p:pic>
        <p:nvPicPr>
          <p:cNvPr id="11" name="Picture 10" descr="Fibre Converters">
            <a:extLst>
              <a:ext uri="{FF2B5EF4-FFF2-40B4-BE49-F238E27FC236}">
                <a16:creationId xmlns:a16="http://schemas.microsoft.com/office/drawing/2014/main" id="{754134CC-46A2-B04E-DF08-A9556FC515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4742" y="4654446"/>
            <a:ext cx="2380952" cy="876190"/>
          </a:xfrm>
          <a:prstGeom prst="rect">
            <a:avLst/>
          </a:prstGeom>
        </p:spPr>
      </p:pic>
      <p:pic>
        <p:nvPicPr>
          <p:cNvPr id="12" name="Picture 11" descr="A green and white logo&#10;&#10;AI-generated content may be incorrect.">
            <a:extLst>
              <a:ext uri="{FF2B5EF4-FFF2-40B4-BE49-F238E27FC236}">
                <a16:creationId xmlns:a16="http://schemas.microsoft.com/office/drawing/2014/main" id="{E9FEC6F9-699A-E76F-4E3A-BF5569F0E0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967" y="5704634"/>
            <a:ext cx="6543675" cy="647700"/>
          </a:xfrm>
          <a:prstGeom prst="rect">
            <a:avLst/>
          </a:prstGeom>
        </p:spPr>
      </p:pic>
      <p:pic>
        <p:nvPicPr>
          <p:cNvPr id="14" name="Picture 13" descr="A blue and white logo&#10;&#10;AI-generated content may be incorrect.">
            <a:extLst>
              <a:ext uri="{FF2B5EF4-FFF2-40B4-BE49-F238E27FC236}">
                <a16:creationId xmlns:a16="http://schemas.microsoft.com/office/drawing/2014/main" id="{145229A3-73A4-10D3-A72C-971956A407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365" y="4658520"/>
            <a:ext cx="2266950" cy="952500"/>
          </a:xfrm>
          <a:prstGeom prst="rect">
            <a:avLst/>
          </a:prstGeom>
        </p:spPr>
      </p:pic>
      <p:pic>
        <p:nvPicPr>
          <p:cNvPr id="3" name="Picture 2" descr="Terms &amp; Conditions - Morgan Olson">
            <a:extLst>
              <a:ext uri="{FF2B5EF4-FFF2-40B4-BE49-F238E27FC236}">
                <a16:creationId xmlns:a16="http://schemas.microsoft.com/office/drawing/2014/main" id="{A9993300-AEE1-4D4B-92AF-A0B1BD2FE9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1290" y="2882649"/>
            <a:ext cx="2314575" cy="1276350"/>
          </a:xfrm>
          <a:prstGeom prst="rect">
            <a:avLst/>
          </a:prstGeom>
        </p:spPr>
      </p:pic>
      <p:pic>
        <p:nvPicPr>
          <p:cNvPr id="15" name="Picture 14" descr="A red and black logo&#10;&#10;AI-generated content may be incorrect.">
            <a:extLst>
              <a:ext uri="{FF2B5EF4-FFF2-40B4-BE49-F238E27FC236}">
                <a16:creationId xmlns:a16="http://schemas.microsoft.com/office/drawing/2014/main" id="{97973EB8-D9F0-6384-7093-6956AE0AFB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40233" y="1389347"/>
            <a:ext cx="2390775" cy="990600"/>
          </a:xfrm>
          <a:prstGeom prst="rect">
            <a:avLst/>
          </a:prstGeom>
        </p:spPr>
      </p:pic>
      <p:pic>
        <p:nvPicPr>
          <p:cNvPr id="5" name="Picture 4" descr="Clark Logic has purchased Midwest Realty Group | Crain's ...">
            <a:extLst>
              <a:ext uri="{FF2B5EF4-FFF2-40B4-BE49-F238E27FC236}">
                <a16:creationId xmlns:a16="http://schemas.microsoft.com/office/drawing/2014/main" id="{BA46828D-12C2-ADBA-8AD3-0B0B179F24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02377" y="4651947"/>
            <a:ext cx="2743199" cy="880643"/>
          </a:xfrm>
          <a:prstGeom prst="rect">
            <a:avLst/>
          </a:prstGeom>
        </p:spPr>
      </p:pic>
      <p:pic>
        <p:nvPicPr>
          <p:cNvPr id="7" name="Picture 6" descr="Three Rivers Chamber Logo">
            <a:extLst>
              <a:ext uri="{FF2B5EF4-FFF2-40B4-BE49-F238E27FC236}">
                <a16:creationId xmlns:a16="http://schemas.microsoft.com/office/drawing/2014/main" id="{55BA27FB-7AD0-76DE-F7E5-B393C8B3C96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7457" y="1394481"/>
            <a:ext cx="2168106" cy="1095799"/>
          </a:xfrm>
          <a:prstGeom prst="rect">
            <a:avLst/>
          </a:prstGeom>
        </p:spPr>
      </p:pic>
      <p:pic>
        <p:nvPicPr>
          <p:cNvPr id="4" name="Content Placeholder 3" descr="Armstrong International logo">
            <a:extLst>
              <a:ext uri="{FF2B5EF4-FFF2-40B4-BE49-F238E27FC236}">
                <a16:creationId xmlns:a16="http://schemas.microsoft.com/office/drawing/2014/main" id="{7072CC84-C608-2DED-B2B9-3F5ABACE8A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2"/>
          <a:stretch>
            <a:fillRect/>
          </a:stretch>
        </p:blipFill>
        <p:spPr>
          <a:xfrm>
            <a:off x="1728468" y="2983855"/>
            <a:ext cx="1835186" cy="1082817"/>
          </a:xfrm>
          <a:prstGeom prst="rect">
            <a:avLst/>
          </a:prstGeom>
        </p:spPr>
      </p:pic>
      <p:pic>
        <p:nvPicPr>
          <p:cNvPr id="9" name="Picture 8" descr="Sturgis Area Chamber of Commerce Logo">
            <a:extLst>
              <a:ext uri="{FF2B5EF4-FFF2-40B4-BE49-F238E27FC236}">
                <a16:creationId xmlns:a16="http://schemas.microsoft.com/office/drawing/2014/main" id="{49BC519E-ABC5-3E19-77AC-0B41E710EAA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79828" y="1457505"/>
            <a:ext cx="238125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6855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098009-633F-FBFC-7013-BE6DBD4A1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word&#10;&#10;AI-generated content may be incorrect.">
            <a:extLst>
              <a:ext uri="{FF2B5EF4-FFF2-40B4-BE49-F238E27FC236}">
                <a16:creationId xmlns:a16="http://schemas.microsoft.com/office/drawing/2014/main" id="{FE3919AA-45F7-756E-1AD4-D4A309172E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000" r="-1" b="-1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53" name="Isosceles Triangle 52">
            <a:extLst>
              <a:ext uri="{FF2B5EF4-FFF2-40B4-BE49-F238E27FC236}">
                <a16:creationId xmlns:a16="http://schemas.microsoft.com/office/drawing/2014/main" id="{DD6B6433-CCD9-42F6-83C5-76BCAA8FEE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631947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5" name="Parallelogram 54">
            <a:extLst>
              <a:ext uri="{FF2B5EF4-FFF2-40B4-BE49-F238E27FC236}">
                <a16:creationId xmlns:a16="http://schemas.microsoft.com/office/drawing/2014/main" id="{442B55CB-F27D-4C06-89E5-4EC99A519C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8141" y="0"/>
            <a:ext cx="7029450" cy="6858000"/>
          </a:xfrm>
          <a:prstGeom prst="parallelogram">
            <a:avLst>
              <a:gd name="adj" fmla="val 14937"/>
            </a:avLst>
          </a:prstGeom>
          <a:solidFill>
            <a:schemeClr val="bg1">
              <a:alpha val="9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8527540-7F01-4C2E-9641-738882048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28259" y="0"/>
            <a:ext cx="9144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6F60FB6-F855-43F0-A752-3719156C1E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568950" y="3681413"/>
            <a:ext cx="357266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23">
            <a:extLst>
              <a:ext uri="{FF2B5EF4-FFF2-40B4-BE49-F238E27FC236}">
                <a16:creationId xmlns:a16="http://schemas.microsoft.com/office/drawing/2014/main" id="{70669A81-0E9B-4B42-AFEA-8F672C6CF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107" y="-8467"/>
            <a:ext cx="2255511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B5AD5D-7D88-7A5F-BD7E-D44770D81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9535" y="609600"/>
            <a:ext cx="4865966" cy="1320800"/>
          </a:xfrm>
        </p:spPr>
        <p:txBody>
          <a:bodyPr anchor="t">
            <a:normAutofit/>
          </a:bodyPr>
          <a:lstStyle/>
          <a:p>
            <a:r>
              <a:rPr lang="en-US" sz="4800" dirty="0">
                <a:latin typeface="Open Sans"/>
                <a:ea typeface="Open Sans"/>
                <a:cs typeface="Open Sans"/>
              </a:rPr>
              <a:t>Areas of Focus</a:t>
            </a:r>
            <a:endParaRPr lang="en-US" sz="4800"/>
          </a:p>
        </p:txBody>
      </p:sp>
      <p:sp>
        <p:nvSpPr>
          <p:cNvPr id="48" name="Rectangle 25">
            <a:extLst>
              <a:ext uri="{FF2B5EF4-FFF2-40B4-BE49-F238E27FC236}">
                <a16:creationId xmlns:a16="http://schemas.microsoft.com/office/drawing/2014/main" id="{8C93E0C6-CF08-4771-B5A9-6018CB3AE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02581" y="-8467"/>
            <a:ext cx="1941419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0" name="Isosceles Triangle 49">
            <a:extLst>
              <a:ext uri="{FF2B5EF4-FFF2-40B4-BE49-F238E27FC236}">
                <a16:creationId xmlns:a16="http://schemas.microsoft.com/office/drawing/2014/main" id="{A011F1B8-62C5-4D08-A621-EAD05C7D6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9249" y="3048000"/>
            <a:ext cx="2444751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539B9E-52A5-28CF-8423-78FB5115A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9535" y="1713302"/>
            <a:ext cx="5268530" cy="4529343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AutoNum type="arabicPeriod"/>
            </a:pPr>
            <a:r>
              <a:rPr lang="en-US" sz="3200" dirty="0">
                <a:latin typeface="Open Sans"/>
                <a:ea typeface="Open Sans"/>
                <a:cs typeface="Open Sans"/>
              </a:rPr>
              <a:t>Workforce Development</a:t>
            </a:r>
            <a:endParaRPr lang="en-US" sz="3200"/>
          </a:p>
          <a:p>
            <a:pPr lvl="1">
              <a:buFont typeface="Courier New" charset="2"/>
              <a:buChar char="o"/>
            </a:pPr>
            <a:r>
              <a:rPr lang="en-US" sz="2800" dirty="0">
                <a:latin typeface="Open Sans"/>
                <a:ea typeface="Open Sans"/>
                <a:cs typeface="Open Sans"/>
              </a:rPr>
              <a:t>Customized Training </a:t>
            </a:r>
            <a:endParaRPr lang="en-US" sz="2800"/>
          </a:p>
          <a:p>
            <a:pPr lvl="1">
              <a:buFont typeface="Courier New" charset="2"/>
              <a:buChar char="o"/>
            </a:pPr>
            <a:r>
              <a:rPr lang="en-US" sz="2800" dirty="0">
                <a:latin typeface="Open Sans"/>
                <a:ea typeface="Open Sans"/>
                <a:cs typeface="Open Sans"/>
              </a:rPr>
              <a:t>Workshops</a:t>
            </a:r>
            <a:endParaRPr lang="en-US" sz="2800"/>
          </a:p>
          <a:p>
            <a:pPr lvl="1">
              <a:buFont typeface="Courier New" charset="2"/>
              <a:buChar char="o"/>
            </a:pPr>
            <a:r>
              <a:rPr lang="en-US" sz="2800" dirty="0">
                <a:latin typeface="Open Sans"/>
                <a:ea typeface="Open Sans"/>
                <a:cs typeface="Open Sans"/>
              </a:rPr>
              <a:t>Short-Term Training</a:t>
            </a:r>
          </a:p>
          <a:p>
            <a:pPr lvl="1">
              <a:buFont typeface="Courier New" charset="2"/>
              <a:buChar char="o"/>
            </a:pPr>
            <a:r>
              <a:rPr lang="en-US" sz="2800" dirty="0">
                <a:latin typeface="Open Sans"/>
                <a:ea typeface="Open Sans"/>
                <a:cs typeface="Open Sans"/>
              </a:rPr>
              <a:t>Oline Training</a:t>
            </a:r>
            <a:endParaRPr lang="en-US" dirty="0"/>
          </a:p>
          <a:p>
            <a:pPr marL="571500" indent="-514350">
              <a:buAutoNum type="arabicPeriod"/>
            </a:pPr>
            <a:r>
              <a:rPr lang="en-US" sz="3400" dirty="0">
                <a:latin typeface="Open Sans"/>
                <a:ea typeface="Open Sans"/>
                <a:cs typeface="Open Sans"/>
              </a:rPr>
              <a:t>Community Education</a:t>
            </a:r>
            <a:endParaRPr lang="en-US" sz="3400"/>
          </a:p>
          <a:p>
            <a:pPr lvl="1">
              <a:buFont typeface="Courier New" charset="2"/>
              <a:buChar char="o"/>
            </a:pPr>
            <a:r>
              <a:rPr lang="en-US" sz="2800" dirty="0">
                <a:latin typeface="Open Sans"/>
                <a:ea typeface="Open Sans"/>
                <a:cs typeface="Open Sans"/>
              </a:rPr>
              <a:t>Online Training</a:t>
            </a:r>
          </a:p>
          <a:p>
            <a:pPr lvl="1">
              <a:buFont typeface="Courier New" charset="2"/>
              <a:buChar char="o"/>
            </a:pPr>
            <a:r>
              <a:rPr lang="en-US" sz="2800" dirty="0">
                <a:latin typeface="Open Sans"/>
                <a:ea typeface="Open Sans"/>
                <a:cs typeface="Open Sans"/>
              </a:rPr>
              <a:t>Workshops*</a:t>
            </a:r>
          </a:p>
        </p:txBody>
      </p:sp>
      <p:sp>
        <p:nvSpPr>
          <p:cNvPr id="52" name="Rectangle 27">
            <a:extLst>
              <a:ext uri="{FF2B5EF4-FFF2-40B4-BE49-F238E27FC236}">
                <a16:creationId xmlns:a16="http://schemas.microsoft.com/office/drawing/2014/main" id="{C6A6AECB-428C-4CB4-B65A-359F08B6D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00875" y="-8467"/>
            <a:ext cx="2140744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4" name="Rectangle 28">
            <a:extLst>
              <a:ext uri="{FF2B5EF4-FFF2-40B4-BE49-F238E27FC236}">
                <a16:creationId xmlns:a16="http://schemas.microsoft.com/office/drawing/2014/main" id="{28D1A6ED-2AB6-46A3-A315-485B8BF936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74047" y="-8467"/>
            <a:ext cx="967571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6" name="Rectangle 29">
            <a:extLst>
              <a:ext uri="{FF2B5EF4-FFF2-40B4-BE49-F238E27FC236}">
                <a16:creationId xmlns:a16="http://schemas.microsoft.com/office/drawing/2014/main" id="{B61CE46B-8525-46A8-AB7B-DCBCC1B65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4249" y="-8467"/>
            <a:ext cx="937369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4412B991-9935-45FB-A17E-8F30DD832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78749" y="3589867"/>
            <a:ext cx="136286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C9C1DD-28A5-17A2-84AB-4FE6AA7F735F}"/>
              </a:ext>
            </a:extLst>
          </p:cNvPr>
          <p:cNvSpPr txBox="1"/>
          <p:nvPr/>
        </p:nvSpPr>
        <p:spPr>
          <a:xfrm>
            <a:off x="2147619" y="6672891"/>
            <a:ext cx="3727330" cy="202481"/>
          </a:xfrm>
          <a:prstGeom prst="rect">
            <a:avLst/>
          </a:prstGeom>
        </p:spPr>
        <p:txBody>
          <a:bodyPr lIns="91440" tIns="45720" rIns="91440" bIns="45720" anchor="t">
            <a:normAutofit fontScale="625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500" dirty="0"/>
              <a:t>Image created by ChatGPT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919183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Custom 2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FB819"/>
      </a:accent1>
      <a:accent2>
        <a:srgbClr val="00563F"/>
      </a:accent2>
      <a:accent3>
        <a:srgbClr val="FFB819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cf6ecdc-e9dd-488e-81f1-869a7547be4b">
      <Terms xmlns="http://schemas.microsoft.com/office/infopath/2007/PartnerControls"/>
    </lcf76f155ced4ddcb4097134ff3c332f>
    <TaxCatchAll xmlns="b60694d0-610c-46d7-b8a4-8b92dd0c33d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819601157E45240B40B55C9DB1B6966" ma:contentTypeVersion="12" ma:contentTypeDescription="Create a new document." ma:contentTypeScope="" ma:versionID="4a6b1320f98426fce3bc27db3d5edd67">
  <xsd:schema xmlns:xsd="http://www.w3.org/2001/XMLSchema" xmlns:xs="http://www.w3.org/2001/XMLSchema" xmlns:p="http://schemas.microsoft.com/office/2006/metadata/properties" xmlns:ns2="6cf6ecdc-e9dd-488e-81f1-869a7547be4b" xmlns:ns3="b60694d0-610c-46d7-b8a4-8b92dd0c33d3" targetNamespace="http://schemas.microsoft.com/office/2006/metadata/properties" ma:root="true" ma:fieldsID="13d72d2e63f2d8b85d2b088a1c753e20" ns2:_="" ns3:_="">
    <xsd:import namespace="6cf6ecdc-e9dd-488e-81f1-869a7547be4b"/>
    <xsd:import namespace="b60694d0-610c-46d7-b8a4-8b92dd0c33d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f6ecdc-e9dd-488e-81f1-869a7547be4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e434a889-c25a-4dfa-991a-871c603229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0694d0-610c-46d7-b8a4-8b92dd0c33d3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8c011315-9fdc-447f-96bf-4fca7a183d26}" ma:internalName="TaxCatchAll" ma:showField="CatchAllData" ma:web="b60694d0-610c-46d7-b8a4-8b92dd0c33d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7429F6B-9FE5-485B-BB6C-DE71EB8A1D63}">
  <ds:schemaRefs>
    <ds:schemaRef ds:uri="ae6ab319-f491-43fa-86d2-363c642e33b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6cf6ecdc-e9dd-488e-81f1-869a7547be4b"/>
    <ds:schemaRef ds:uri="b60694d0-610c-46d7-b8a4-8b92dd0c33d3"/>
  </ds:schemaRefs>
</ds:datastoreItem>
</file>

<file path=customXml/itemProps2.xml><?xml version="1.0" encoding="utf-8"?>
<ds:datastoreItem xmlns:ds="http://schemas.openxmlformats.org/officeDocument/2006/customXml" ds:itemID="{265954D2-BD5D-4580-983B-7977E69CF16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cf6ecdc-e9dd-488e-81f1-869a7547be4b"/>
    <ds:schemaRef ds:uri="b60694d0-610c-46d7-b8a4-8b92dd0c33d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3E1A338-796E-49D5-B1F2-42D522747EB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On-screen Show (4:3)</PresentationFormat>
  <Slides>22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Facet</vt:lpstr>
      <vt:lpstr>Glen Oaks Community College</vt:lpstr>
      <vt:lpstr>Vision</vt:lpstr>
      <vt:lpstr>Philosophy</vt:lpstr>
      <vt:lpstr>Strategic Plan 2025-2028</vt:lpstr>
      <vt:lpstr>Workforce Development Objectives</vt:lpstr>
      <vt:lpstr>Administrative Changes</vt:lpstr>
      <vt:lpstr>Change the Culture</vt:lpstr>
      <vt:lpstr>Thank YOU!</vt:lpstr>
      <vt:lpstr>Areas of Focus</vt:lpstr>
      <vt:lpstr>Customized Training</vt:lpstr>
      <vt:lpstr>WBL and  Job Readiness</vt:lpstr>
      <vt:lpstr>Workshops</vt:lpstr>
      <vt:lpstr>Short-Term Training</vt:lpstr>
      <vt:lpstr>Commercial Driving License Class A (CDL-A)</vt:lpstr>
      <vt:lpstr>Online Training</vt:lpstr>
      <vt:lpstr> Career Training</vt:lpstr>
      <vt:lpstr>Online Career Training Examples</vt:lpstr>
      <vt:lpstr>Personal Enrichment</vt:lpstr>
      <vt:lpstr>Personal Enrichment Examples</vt:lpstr>
      <vt:lpstr>Community Education</vt:lpstr>
      <vt:lpstr>Questions?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vjuergens</dc:creator>
  <cp:revision>1285</cp:revision>
  <cp:lastPrinted>2024-08-14T13:48:27Z</cp:lastPrinted>
  <dcterms:created xsi:type="dcterms:W3CDTF">2013-10-08T12:27:39Z</dcterms:created>
  <dcterms:modified xsi:type="dcterms:W3CDTF">2025-09-18T04:10:54Z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0x0101005819601157E45240B40B55C9DB1B6966</vt:lpwstr>
  </property>
  <property fmtid="{D5CDD505-2E9C-101B-9397-08002B2CF9AE}" pid="3" name="xd_ProgID">
    <vt:lpwstr/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bool>false</vt:bool>
  </property>
  <property fmtid="{D5CDD505-2E9C-101B-9397-08002B2CF9AE}" pid="11" name="MediaServiceImageTags">
    <vt:lpwstr/>
  </property>
</Properties>
</file>